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sldIdLst>
    <p:sldId id="256" r:id="rId2"/>
    <p:sldId id="272" r:id="rId3"/>
    <p:sldId id="316" r:id="rId4"/>
    <p:sldId id="273" r:id="rId5"/>
    <p:sldId id="329" r:id="rId6"/>
    <p:sldId id="274" r:id="rId7"/>
    <p:sldId id="326" r:id="rId8"/>
    <p:sldId id="327" r:id="rId9"/>
    <p:sldId id="299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311B-4796-C943-8FFA-113C2D8A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537E-C90F-284A-AF7C-952ADB5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EE7F-B468-CC4A-B4AB-4FCA9AF4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118E-1D17-E147-9F82-FCB38B34A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7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3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9C0DFF-DC32-7544-A38E-8F0D6C05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82872-66A8-E548-8577-AC66F21D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08D523-1E28-3241-8C4D-AFEC1531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1B6C-F2E7-1B4E-B697-D66BA4142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2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1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A75157-37C3-7B4C-917A-9EA22B82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1BF70F-282E-4147-BDCE-77481F69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E7B386-4106-BE4E-9674-08808D0C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405B4-CF41-DE47-9D2E-8AE5EA23D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2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1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6208FDA-0EE9-C343-9A6B-0F685D5EE9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C662757-6CE0-B847-9491-0291E8F3D5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2F2169C-5DE0-7149-B42E-D509C6D1EE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4543399-4A2D-EC4B-88BF-041BEA2FB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2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A2BC-A409-7448-B945-EDCB978A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3AAF-9D60-0D47-866F-BAE277EA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2DCB-D7B0-2945-A7D1-3633349A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BF48-A1EB-1441-932A-1BF3AAD35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3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21F3-CDD4-0748-997A-855DF9CC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D3C45-39D5-0444-9145-B59B6E92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F9725-7C77-7F4C-94FF-A49AEB39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46096-DCE1-304D-8ECC-3F96DCD9B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1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401858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513D0-E648-9340-85C4-E446D049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7604-BF22-B047-96CF-F8146887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921B1-73F5-1F44-BAF6-59AD79C7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9C1B6-BAFA-6747-A6E9-AC55EE05F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06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2"/>
            <a:ext cx="7772400" cy="73286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4" y="3943351"/>
            <a:ext cx="7770813" cy="65554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201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3BFFD-D48F-D74B-B309-560395429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7FC44C-82C9-6349-9355-FAF659BCC3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B15357-99F4-084B-BFE7-4EA9FF5CD1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DA2B83-69BD-1343-9E77-6F7CF5668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742950"/>
            <a:ext cx="7770813" cy="13073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2067488"/>
            <a:ext cx="7770813" cy="961465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349D3-A5CF-A24B-B707-9DC0DAA4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826D7-1E6F-FE43-A6D5-CD7EA80E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C8D8-D601-FF40-86D5-88AEB784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CC5B-7813-7449-AE46-3FF718B70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6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90770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6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6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FF41CB-8528-2C4E-A2D0-35AC0953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E6CC46-42EE-D745-BF88-B66AA907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D522AA-CFF8-9D4B-9B75-6685C592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2952-33D6-9C46-ADCC-10C8E8AE0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02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59378D-3832-EC45-8999-B6391DC444F6}"/>
              </a:ext>
            </a:extLst>
          </p:cNvPr>
          <p:cNvCxnSpPr/>
          <p:nvPr/>
        </p:nvCxnSpPr>
        <p:spPr>
          <a:xfrm>
            <a:off x="785813" y="1644650"/>
            <a:ext cx="3429000" cy="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489957-EDF0-A749-9698-3EB880EDD7B4}"/>
              </a:ext>
            </a:extLst>
          </p:cNvPr>
          <p:cNvCxnSpPr/>
          <p:nvPr/>
        </p:nvCxnSpPr>
        <p:spPr>
          <a:xfrm>
            <a:off x="4937125" y="1644650"/>
            <a:ext cx="3429000" cy="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90770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1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1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4D18096-F2F6-6E4E-AF21-AE015D88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25A98BA-136A-9E44-87DB-2D2245AF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CB31DAE-E59E-8842-AC8D-0F822FA6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419D1-2733-754F-99D5-A265F76E3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F68D38-5E1F-E247-B4A3-F782CE58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B57B1C-CAFF-7044-930F-795FD697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F098A-FEA2-C041-B9D5-EF9DB58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C3A93-99D0-0140-88EA-8CF221B94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5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F82562-E61B-824F-BF9D-35796B02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90D2A7-9235-524B-B7A1-1298486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AF8D89-E787-E24D-A6E6-3B7E86A1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00C72-9042-DB4C-A64E-F991D6558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27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38DA39-D0F6-4F4C-A51B-4D570E0B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08F6A2-BE6C-A94D-AE4E-C11F03D6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FD154B-7DAD-D845-976F-B9715B62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8EC2B-5DCF-D043-B089-338B0794E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raphicDesign.jpg">
            <a:extLst>
              <a:ext uri="{FF2B5EF4-FFF2-40B4-BE49-F238E27FC236}">
                <a16:creationId xmlns:a16="http://schemas.microsoft.com/office/drawing/2014/main" id="{B83083D9-A48F-574C-86AA-AF1B0B85925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5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EF5FD-103D-864F-AB8D-FA09F0B3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488"/>
            <a:ext cx="7770813" cy="1073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702A-D014-6248-93B7-0A965DCD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14450"/>
            <a:ext cx="7770813" cy="3279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B660-2CD3-F441-B834-42A64F91B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19875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D5D9-C17E-6244-B843-154A6BFE9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13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B3726-B038-AE49-8284-FA09A1110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</a:defRPr>
            </a:lvl1pPr>
          </a:lstStyle>
          <a:p>
            <a:fld id="{3D3C165B-7EF0-0947-8078-53876F4F3F0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E762CE-F1F5-EE4E-9230-14B37D0B9166}"/>
              </a:ext>
            </a:extLst>
          </p:cNvPr>
          <p:cNvCxnSpPr/>
          <p:nvPr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Eagle_Pantone.eps">
            <a:extLst>
              <a:ext uri="{FF2B5EF4-FFF2-40B4-BE49-F238E27FC236}">
                <a16:creationId xmlns:a16="http://schemas.microsoft.com/office/drawing/2014/main" id="{08E8ACB9-9BFD-7941-881D-4B54A379EC6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51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CC66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avlo Medium Regular"/>
          <a:ea typeface="MS PGothic" pitchFamily="34" charset="-128"/>
          <a:cs typeface="Diavlo Medium Regular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MS PGothic" pitchFamily="34" charset="-128"/>
          <a:cs typeface="Diavlo Medium Regular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MS PGothic" pitchFamily="34" charset="-128"/>
          <a:cs typeface="Diavlo Medium Regular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MS PGothic" pitchFamily="34" charset="-128"/>
          <a:cs typeface="Diavlo Medium Regular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MS PGothic" pitchFamily="34" charset="-128"/>
          <a:cs typeface="Diavlo Medium Regular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C66"/>
          </a:solidFill>
          <a:latin typeface="Diavlo Medium Regular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9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MS PGothic" pitchFamily="34" charset="-128"/>
          <a:cs typeface="Calibri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MS PGothic" pitchFamily="34" charset="-128"/>
          <a:cs typeface="Calibri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9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MS PGothic" pitchFamily="34" charset="-128"/>
          <a:cs typeface="Calibri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9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MS PGothic" pitchFamily="34" charset="-128"/>
          <a:cs typeface="Calibri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9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MS PGothic" pitchFamily="34" charset="-128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9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9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9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9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C2BB3E-FF9A-4743-A96C-A2F181838A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773238"/>
            <a:ext cx="7772400" cy="7223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F6C1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xo Medium" panose="02000503000000000000" pitchFamily="2" charset="77"/>
                <a:ea typeface="MS PGothic" panose="020B0600070205080204" pitchFamily="34" charset="-128"/>
              </a:rPr>
              <a:t>The Principles of Design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F3F98AA-0640-7647-81BC-F8D2CB452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0813" cy="1073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F6C16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xo Medium" panose="02000503000000000000" pitchFamily="2" charset="77"/>
              </a:rPr>
              <a:t>VARIETY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1157FC-1A3A-484D-9E1B-C9C9FDE9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76350"/>
            <a:ext cx="7696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ＭＳ Ｐゴシック" charset="-128"/>
              </a:rPr>
              <a:t>Variety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ＭＳ Ｐゴシック" charset="-128"/>
              </a:rPr>
              <a:t>is achieved when the art elements are combined in various ways to increase visual interest.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ＭＳ Ｐゴシック" charset="-128"/>
              </a:rPr>
              <a:t>For instance, an assortment of shapes that are of a variety of sizes attracts more attention than an assortment of shapes all the same size.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2450C1-3DCA-894A-A2FA-E80C85024C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0942" cy="4629140"/>
          </a:xfrm>
          <a:prstGeom prst="rect">
            <a:avLst/>
          </a:prstGeom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F6DF1868-1922-F143-83EC-4D463AE10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8800" y="1105758"/>
            <a:ext cx="3337560" cy="337099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In this book cover design,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variety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 is reached through the use of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pattern, and asymmetrical balance.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67F2A-5E43-CB46-BC42-BC0F7F168360}"/>
              </a:ext>
            </a:extLst>
          </p:cNvPr>
          <p:cNvSpPr txBox="1"/>
          <p:nvPr/>
        </p:nvSpPr>
        <p:spPr>
          <a:xfrm>
            <a:off x="4892040" y="94659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4C902-1C34-CC48-BDA3-FD7BC5FD26D9}"/>
              </a:ext>
            </a:extLst>
          </p:cNvPr>
          <p:cNvSpPr txBox="1"/>
          <p:nvPr/>
        </p:nvSpPr>
        <p:spPr>
          <a:xfrm>
            <a:off x="4892040" y="14778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Asymmetrical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A1077-C2FA-E845-B8C0-AF6140D3D709}"/>
              </a:ext>
            </a:extLst>
          </p:cNvPr>
          <p:cNvCxnSpPr/>
          <p:nvPr/>
        </p:nvCxnSpPr>
        <p:spPr>
          <a:xfrm flipH="1">
            <a:off x="1143000" y="514350"/>
            <a:ext cx="556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225280-6495-CD49-9FE1-1FE49C499728}"/>
              </a:ext>
            </a:extLst>
          </p:cNvPr>
          <p:cNvCxnSpPr/>
          <p:nvPr/>
        </p:nvCxnSpPr>
        <p:spPr>
          <a:xfrm>
            <a:off x="3048000" y="483108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A9B374-0200-2F43-A01E-5A15690B6738}"/>
              </a:ext>
            </a:extLst>
          </p:cNvPr>
          <p:cNvCxnSpPr/>
          <p:nvPr/>
        </p:nvCxnSpPr>
        <p:spPr>
          <a:xfrm>
            <a:off x="1143000" y="51435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62EC8D-0A76-2444-A875-24C25D8C3F43}"/>
              </a:ext>
            </a:extLst>
          </p:cNvPr>
          <p:cNvCxnSpPr>
            <a:cxnSpLocks/>
          </p:cNvCxnSpPr>
          <p:nvPr/>
        </p:nvCxnSpPr>
        <p:spPr>
          <a:xfrm flipH="1">
            <a:off x="1143000" y="1026176"/>
            <a:ext cx="426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6DF1868-1922-F143-83EC-4D463AE10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90488"/>
            <a:ext cx="3960813" cy="438626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Here, the artist is using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variety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 through the use of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contrast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 between the colors and black, size-found in the different sizes of text,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line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-found in the curve of the 2 and the straight lines of the division. </a:t>
            </a:r>
            <a:endParaRPr lang="en-US" sz="1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7ECDB-9188-864D-BB0D-5BA1F09B7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04787"/>
            <a:ext cx="358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C71DBB2-EB09-DA4A-B854-08B03A8D4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9800" y="163726"/>
            <a:ext cx="2895600" cy="424815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defTabSz="457200" eaLnBrk="1" hangingPunct="1">
              <a:defRPr/>
            </a:pP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While the grid in this layout is a repetitive pattern of squares, The artist is using </a:t>
            </a: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variety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 in that some squares are filled with pictures, some color boxes and other content.</a:t>
            </a:r>
          </a:p>
        </p:txBody>
      </p:sp>
      <p:pic>
        <p:nvPicPr>
          <p:cNvPr id="3" name="Picture 2" descr="A picture containing many&#10;&#10;Description automatically generated">
            <a:extLst>
              <a:ext uri="{FF2B5EF4-FFF2-40B4-BE49-F238E27FC236}">
                <a16:creationId xmlns:a16="http://schemas.microsoft.com/office/drawing/2014/main" id="{F32D96D5-26DF-C54D-A5EA-F7767C5F6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3349"/>
            <a:ext cx="5715000" cy="42785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246638-A932-724D-B347-B3922BC45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0" y="83630"/>
            <a:ext cx="2589213" cy="438626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Bad Design</a:t>
            </a:r>
            <a:b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This design is using a great deal of variety as well, but it is a bad design. Why? There is no Unity to the design, it is all random. There is no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Focal-Point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and everything is working on its own, not together. </a:t>
            </a:r>
            <a:endParaRPr lang="en-US" sz="1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ＭＳ Ｐゴシック" charset="0"/>
            </a:endParaRPr>
          </a:p>
        </p:txBody>
      </p:sp>
      <p:pic>
        <p:nvPicPr>
          <p:cNvPr id="5" name="Picture 4" descr="A picture containing indoor, sitting, photo, computer&#10;&#10;Description automatically generated">
            <a:extLst>
              <a:ext uri="{FF2B5EF4-FFF2-40B4-BE49-F238E27FC236}">
                <a16:creationId xmlns:a16="http://schemas.microsoft.com/office/drawing/2014/main" id="{237E2133-1197-0540-9D3C-052533E4C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87" y="209550"/>
            <a:ext cx="5789613" cy="4289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1417664-A874-584C-9AAC-B21955276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83630"/>
            <a:ext cx="3732213" cy="438626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Good Design</a:t>
            </a:r>
            <a:b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This design is using a great deal of variety through the use of the different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textures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 in the squares. It also is using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asymmetrical balance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along with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bri" charset="0"/>
                <a:ea typeface="ＭＳ Ｐゴシック" charset="0"/>
              </a:rPr>
              <a:t>positive and negative space.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ＭＳ Ｐゴシック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8B1543C-0C3C-8D48-9648-5A1A8E93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7252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5F3AC25-68F4-AC4F-9D84-90177929A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3350"/>
            <a:ext cx="8229600" cy="8572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200" b="1">
                <a:solidFill>
                  <a:srgbClr val="F6C16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THE PRINCIPLES OF DESIGN IN REVIEW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E308EA-C652-BF4F-AE2D-587A410A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9535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en-US" sz="20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The Principles of Design are the ways that artists </a:t>
            </a:r>
            <a:r>
              <a:rPr lang="en-US" altLang="en-US" sz="2000" b="1" i="1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use</a:t>
            </a:r>
            <a:r>
              <a:rPr lang="en-US" altLang="en-US" sz="20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 the Elements of Art to create good Compositions (artwork) 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65DE3788-4C58-1A48-BDDE-2049BAF8F6B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885950"/>
            <a:ext cx="3962400" cy="2514600"/>
          </a:xfrm>
          <a:prstGeom prst="rect">
            <a:avLst/>
          </a:prstGeom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2000"/>
              </a:spcBef>
              <a:buFont typeface="Wingdings" pitchFamily="2" charset="2"/>
              <a:buAutoNum type="arabicPeriod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Balance</a:t>
            </a:r>
          </a:p>
          <a:p>
            <a:pPr eaLnBrk="1" hangingPunct="1">
              <a:lnSpc>
                <a:spcPct val="70000"/>
              </a:lnSpc>
              <a:spcBef>
                <a:spcPts val="2000"/>
              </a:spcBef>
              <a:buFont typeface="Wingdings" pitchFamily="2" charset="2"/>
              <a:buAutoNum type="arabicPeriod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Contrast</a:t>
            </a:r>
          </a:p>
          <a:p>
            <a:pPr eaLnBrk="1" hangingPunct="1">
              <a:lnSpc>
                <a:spcPct val="70000"/>
              </a:lnSpc>
              <a:spcBef>
                <a:spcPts val="2000"/>
              </a:spcBef>
              <a:buFont typeface="Wingdings" pitchFamily="2" charset="2"/>
              <a:buAutoNum type="arabicPeriod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Emphasis/Focal Point</a:t>
            </a:r>
          </a:p>
          <a:p>
            <a:pPr eaLnBrk="1" hangingPunct="1">
              <a:lnSpc>
                <a:spcPct val="70000"/>
              </a:lnSpc>
              <a:spcBef>
                <a:spcPts val="2000"/>
              </a:spcBef>
              <a:buFont typeface="Wingdings" pitchFamily="2" charset="2"/>
              <a:buAutoNum type="arabicPeriod"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Variety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1335A-889D-EE49-BA0D-02DC7D6C491A}"/>
              </a:ext>
            </a:extLst>
          </p:cNvPr>
          <p:cNvSpPr txBox="1"/>
          <p:nvPr/>
        </p:nvSpPr>
        <p:spPr>
          <a:xfrm>
            <a:off x="5410200" y="1885950"/>
            <a:ext cx="3581400" cy="2089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ts val="2000"/>
              </a:spcBef>
              <a:buFont typeface="Wingdings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5. Unity/Harmony</a:t>
            </a:r>
          </a:p>
          <a:p>
            <a:pPr>
              <a:lnSpc>
                <a:spcPct val="70000"/>
              </a:lnSpc>
              <a:spcBef>
                <a:spcPts val="2000"/>
              </a:spcBef>
              <a:buFont typeface="Wingdings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6. Proportion</a:t>
            </a:r>
          </a:p>
          <a:p>
            <a:pPr>
              <a:lnSpc>
                <a:spcPct val="70000"/>
              </a:lnSpc>
              <a:spcBef>
                <a:spcPts val="2000"/>
              </a:spcBef>
              <a:buFont typeface="Wingdings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7. Rhythm/Movement</a:t>
            </a:r>
          </a:p>
          <a:p>
            <a:pPr>
              <a:lnSpc>
                <a:spcPct val="70000"/>
              </a:lnSpc>
              <a:spcBef>
                <a:spcPts val="2000"/>
              </a:spcBef>
              <a:defRPr/>
            </a:pPr>
            <a:r>
              <a:rPr lang="en-US" altLang="en-US" sz="2800">
                <a:effectLst>
                  <a:outerShdw blurRad="38100" dist="38100" dir="2700000" algn="tl">
                    <a:srgbClr val="212121"/>
                  </a:outerShdw>
                </a:effectLst>
                <a:latin typeface="Calibri" panose="020F0502020204030204" pitchFamily="34" charset="0"/>
              </a:rPr>
              <a:t>8. Pattern/Repetition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principlesofdesign_Variety" id="{6185FA61-238E-BB44-BA0E-3F62607623DE}" vid="{B94C7A1D-B5D6-2647-839A-E883810641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286</Words>
  <Application>Microsoft Macintosh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MS PGothic</vt:lpstr>
      <vt:lpstr>Arial</vt:lpstr>
      <vt:lpstr>Diavlo Medium Regular</vt:lpstr>
      <vt:lpstr>Calibri</vt:lpstr>
      <vt:lpstr>Calisto MT</vt:lpstr>
      <vt:lpstr>Exo Medium</vt:lpstr>
      <vt:lpstr>Wingdings</vt:lpstr>
      <vt:lpstr>Default Theme</vt:lpstr>
      <vt:lpstr>The Principles of Design</vt:lpstr>
      <vt:lpstr>VARIETY</vt:lpstr>
      <vt:lpstr>PowerPoint Presentation</vt:lpstr>
      <vt:lpstr>In this book cover design, variety is reached through the use of pattern, and asymmetrical balance.</vt:lpstr>
      <vt:lpstr>Here, the artist is using variety through the use of contrast between the colors and black, size-found in the different sizes of text, line-found in the curve of the 2 and the straight lines of the division. </vt:lpstr>
      <vt:lpstr>While the grid in this layout is a repetitive pattern of squares, The artist is using variety in that some squares are filled with pictures, some color boxes and other content.</vt:lpstr>
      <vt:lpstr>Bad Design This design is using a great deal of variety as well, but it is a bad design. Why? There is no Unity to the design, it is all random. There is no Focal-Point and everything is working on its own, not together. </vt:lpstr>
      <vt:lpstr>Good Design This design is using a great deal of variety through the use of the different textures in the squares. It also is using asymmetrical balance along with positive and negative space.</vt:lpstr>
      <vt:lpstr>THE PRINCIPLES OF DESIGN IN 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Design</dc:title>
  <dc:creator> </dc:creator>
  <cp:lastModifiedBy>exum75@gmail.com</cp:lastModifiedBy>
  <cp:revision>95</cp:revision>
  <dcterms:created xsi:type="dcterms:W3CDTF">2006-01-30T17:36:13Z</dcterms:created>
  <dcterms:modified xsi:type="dcterms:W3CDTF">2020-05-04T00:15:21Z</dcterms:modified>
</cp:coreProperties>
</file>