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Lst>
  <p:sldIdLst>
    <p:sldId id="256" r:id="rId2"/>
    <p:sldId id="306" r:id="rId3"/>
    <p:sldId id="307" r:id="rId4"/>
    <p:sldId id="311" r:id="rId5"/>
    <p:sldId id="312" r:id="rId6"/>
    <p:sldId id="309" r:id="rId7"/>
    <p:sldId id="313" r:id="rId8"/>
    <p:sldId id="320" r:id="rId9"/>
    <p:sldId id="314" r:id="rId10"/>
    <p:sldId id="321" r:id="rId11"/>
    <p:sldId id="315" r:id="rId12"/>
    <p:sldId id="322" r:id="rId13"/>
    <p:sldId id="318" r:id="rId14"/>
    <p:sldId id="324" r:id="rId15"/>
    <p:sldId id="323" r:id="rId16"/>
    <p:sldId id="317" r:id="rId17"/>
    <p:sldId id="325"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028D"/>
    <a:srgbClr val="4BD2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65" autoAdjust="0"/>
    <p:restoredTop sz="94704" autoAdjust="0"/>
  </p:normalViewPr>
  <p:slideViewPr>
    <p:cSldViewPr snapToGrid="0" snapToObjects="1">
      <p:cViewPr>
        <p:scale>
          <a:sx n="105" d="100"/>
          <a:sy n="105" d="100"/>
        </p:scale>
        <p:origin x="-1616" y="-368"/>
      </p:cViewPr>
      <p:guideLst>
        <p:guide orient="horz" pos="1620"/>
        <p:guide pos="2880"/>
      </p:guideLst>
    </p:cSldViewPr>
  </p:slideViewPr>
  <p:outlineViewPr>
    <p:cViewPr>
      <p:scale>
        <a:sx n="33" d="100"/>
        <a:sy n="33" d="100"/>
      </p:scale>
      <p:origin x="0" y="288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3936"/>
            <a:ext cx="7772400" cy="733806"/>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2514600"/>
            <a:ext cx="7772400" cy="658368"/>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58F2BFF-CE4E-3646-9E9C-3F70F14B7A78}" type="datetimeFigureOut">
              <a:rPr lang="en-US" smtClean="0"/>
              <a:pPr/>
              <a:t>10/10/16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726948"/>
            <a:ext cx="3657600" cy="870966"/>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383241"/>
            <a:ext cx="3657600" cy="4165227"/>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1597914"/>
            <a:ext cx="3657600" cy="2688336"/>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458F2BFF-CE4E-3646-9E9C-3F70F14B7A78}" type="datetimeFigureOut">
              <a:rPr lang="en-US" smtClean="0"/>
              <a:pPr/>
              <a:t>10/10/16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113532"/>
            <a:ext cx="7776882" cy="761238"/>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342900"/>
            <a:ext cx="5486400" cy="2733115"/>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3886200"/>
            <a:ext cx="7776882" cy="712694"/>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458F2BFF-CE4E-3646-9E9C-3F70F14B7A78}" type="datetimeFigureOut">
              <a:rPr lang="en-US" smtClean="0"/>
              <a:pPr/>
              <a:t>10/10/16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3116356"/>
            <a:ext cx="7776882" cy="759758"/>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342900"/>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3886200"/>
            <a:ext cx="7776882" cy="712694"/>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458F2BFF-CE4E-3646-9E9C-3F70F14B7A78}" type="datetimeFigureOut">
              <a:rPr lang="en-US" smtClean="0"/>
              <a:pPr/>
              <a:t>10/10/16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41B5F-5DE1-A54D-B269-1D5F99F12664}" type="slidenum">
              <a:rPr lang="en-US" smtClean="0"/>
              <a:pPr/>
              <a:t>‹#›</a:t>
            </a:fld>
            <a:endParaRPr lang="en-US"/>
          </a:p>
        </p:txBody>
      </p:sp>
      <p:sp>
        <p:nvSpPr>
          <p:cNvPr id="11" name="Picture Placeholder 2"/>
          <p:cNvSpPr>
            <a:spLocks noGrp="1"/>
          </p:cNvSpPr>
          <p:nvPr>
            <p:ph type="pic" idx="13"/>
          </p:nvPr>
        </p:nvSpPr>
        <p:spPr>
          <a:xfrm>
            <a:off x="685800" y="1841575"/>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342900"/>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1841575"/>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342900"/>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1841575"/>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58F2BFF-CE4E-3646-9E9C-3F70F14B7A78}" type="datetimeFigureOut">
              <a:rPr lang="en-US" smtClean="0"/>
              <a:pPr/>
              <a:t>10/10/16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400051"/>
            <a:ext cx="1600200" cy="419457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400051"/>
            <a:ext cx="6019800" cy="419457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58F2BFF-CE4E-3646-9E9C-3F70F14B7A78}" type="datetimeFigureOut">
              <a:rPr lang="en-US" smtClean="0"/>
              <a:pPr/>
              <a:t>10/10/16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1" y="1401856"/>
            <a:ext cx="7770813" cy="3192767"/>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58F2BFF-CE4E-3646-9E9C-3F70F14B7A78}" type="datetimeFigureOut">
              <a:rPr lang="en-US" smtClean="0"/>
              <a:pPr/>
              <a:t>10/10/16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0400"/>
            <a:ext cx="7772400" cy="732865"/>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800" y="3943350"/>
            <a:ext cx="7770813" cy="655544"/>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58F2BFF-CE4E-3646-9E9C-3F70F14B7A78}" type="datetimeFigureOut">
              <a:rPr lang="en-US" smtClean="0"/>
              <a:pPr/>
              <a:t>10/10/16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41B5F-5DE1-A54D-B269-1D5F99F12664}" type="slidenum">
              <a:rPr lang="en-US" smtClean="0"/>
              <a:pPr/>
              <a:t>‹#›</a:t>
            </a:fld>
            <a:endParaRPr lang="en-US"/>
          </a:p>
        </p:txBody>
      </p:sp>
      <p:sp>
        <p:nvSpPr>
          <p:cNvPr id="8" name="Picture Placeholder 7"/>
          <p:cNvSpPr>
            <a:spLocks noGrp="1"/>
          </p:cNvSpPr>
          <p:nvPr>
            <p:ph type="pic" sz="quarter" idx="13"/>
          </p:nvPr>
        </p:nvSpPr>
        <p:spPr>
          <a:xfrm rot="21540000">
            <a:off x="2056197" y="318488"/>
            <a:ext cx="5031609" cy="253185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742950"/>
            <a:ext cx="7770813" cy="1307306"/>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1" y="2067486"/>
            <a:ext cx="7770813" cy="961465"/>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8F2BFF-CE4E-3646-9E9C-3F70F14B7A78}" type="datetimeFigureOut">
              <a:rPr lang="en-US" smtClean="0"/>
              <a:pPr/>
              <a:t>10/10/16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1" y="90768"/>
            <a:ext cx="7770813" cy="1072403"/>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320404"/>
            <a:ext cx="3611880" cy="3274219"/>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320404"/>
            <a:ext cx="3611880" cy="3274219"/>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58F2BFF-CE4E-3646-9E9C-3F70F14B7A78}" type="datetimeFigureOut">
              <a:rPr lang="en-US" smtClean="0"/>
              <a:pPr/>
              <a:t>10/10/16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1" y="90768"/>
            <a:ext cx="7770813" cy="1072403"/>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163171"/>
            <a:ext cx="3611880" cy="46056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1828800"/>
            <a:ext cx="3611880" cy="276582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163171"/>
            <a:ext cx="3611880" cy="46056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1828800"/>
            <a:ext cx="3611880" cy="276582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58F2BFF-CE4E-3646-9E9C-3F70F14B7A78}" type="datetimeFigureOut">
              <a:rPr lang="en-US" smtClean="0"/>
              <a:pPr/>
              <a:t>10/10/16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F41B5F-5DE1-A54D-B269-1D5F99F12664}" type="slidenum">
              <a:rPr lang="en-US" smtClean="0"/>
              <a:pPr/>
              <a:t>‹#›</a:t>
            </a:fld>
            <a:endParaRPr lang="en-US"/>
          </a:p>
        </p:txBody>
      </p:sp>
      <p:cxnSp>
        <p:nvCxnSpPr>
          <p:cNvPr id="11" name="Straight Connector 10"/>
          <p:cNvCxnSpPr/>
          <p:nvPr/>
        </p:nvCxnSpPr>
        <p:spPr>
          <a:xfrm>
            <a:off x="786205" y="1643903"/>
            <a:ext cx="3429000" cy="1191"/>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1643903"/>
            <a:ext cx="3429000" cy="1191"/>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58F2BFF-CE4E-3646-9E9C-3F70F14B7A78}" type="datetimeFigureOut">
              <a:rPr lang="en-US" smtClean="0"/>
              <a:pPr/>
              <a:t>10/10/16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F2BFF-CE4E-3646-9E9C-3F70F14B7A78}" type="datetimeFigureOut">
              <a:rPr lang="en-US" smtClean="0"/>
              <a:pPr/>
              <a:t>10/10/16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728662"/>
            <a:ext cx="3657600" cy="871538"/>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342901"/>
            <a:ext cx="3657600" cy="4251722"/>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1600201"/>
            <a:ext cx="3657600" cy="268605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8F2BFF-CE4E-3646-9E9C-3F70F14B7A78}" type="datetimeFigureOut">
              <a:rPr lang="en-US" smtClean="0"/>
              <a:pPr/>
              <a:t>10/10/16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jpeg"/><Relationship Id="rId17" Type="http://schemas.openxmlformats.org/officeDocument/2006/relationships/image" Target="../media/image4.emf"/><Relationship Id="rId18"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90768"/>
            <a:ext cx="7770813" cy="1072403"/>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1" y="1314451"/>
            <a:ext cx="7770813" cy="3280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4767263"/>
            <a:ext cx="2133600" cy="273844"/>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458F2BFF-CE4E-3646-9E9C-3F70F14B7A78}" type="datetimeFigureOut">
              <a:rPr lang="en-US" smtClean="0"/>
              <a:pPr/>
              <a:t>10/10/16</a:t>
            </a:fld>
            <a:endParaRPr lang="en-US"/>
          </a:p>
        </p:txBody>
      </p:sp>
      <p:sp>
        <p:nvSpPr>
          <p:cNvPr id="5" name="Footer Placeholder 4"/>
          <p:cNvSpPr>
            <a:spLocks noGrp="1"/>
          </p:cNvSpPr>
          <p:nvPr>
            <p:ph type="ftr" sz="quarter" idx="3"/>
          </p:nvPr>
        </p:nvSpPr>
        <p:spPr>
          <a:xfrm>
            <a:off x="354105" y="4767263"/>
            <a:ext cx="2895600" cy="273844"/>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4767263"/>
            <a:ext cx="685800" cy="273844"/>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7EF41B5F-5DE1-A54D-B269-1D5F99F12664}" type="slidenum">
              <a:rPr lang="en-US" smtClean="0"/>
              <a:pPr/>
              <a:t>‹#›</a:t>
            </a:fld>
            <a:endParaRPr lang="en-US"/>
          </a:p>
        </p:txBody>
      </p:sp>
      <p:pic>
        <p:nvPicPr>
          <p:cNvPr id="7" name="Picture 6" descr="GraphicDesign.jpg"/>
          <p:cNvPicPr>
            <a:picLocks noChangeAspect="1"/>
          </p:cNvPicPr>
          <p:nvPr userDrawn="1"/>
        </p:nvPicPr>
        <p:blipFill>
          <a:blip r:embed="rId16">
            <a:extLst>
              <a:ext uri="{28A0092B-C50C-407E-A947-70E740481C1C}">
                <a14:useLocalDpi xmlns:a14="http://schemas.microsoft.com/office/drawing/2010/main" val="0"/>
              </a:ext>
            </a:extLst>
          </a:blip>
          <a:srcRect l="175" t="34703" r="-175" b="37411"/>
          <a:stretch>
            <a:fillRect/>
          </a:stretch>
        </p:blipFill>
        <p:spPr bwMode="auto">
          <a:xfrm>
            <a:off x="15875" y="4625975"/>
            <a:ext cx="9144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flipV="1">
            <a:off x="0" y="4624388"/>
            <a:ext cx="9144000" cy="7937"/>
          </a:xfrm>
          <a:prstGeom prst="line">
            <a:avLst/>
          </a:prstGeom>
          <a:ln>
            <a:solidFill>
              <a:srgbClr val="FFCB0A"/>
            </a:solidFill>
          </a:ln>
        </p:spPr>
        <p:style>
          <a:lnRef idx="2">
            <a:schemeClr val="accent1"/>
          </a:lnRef>
          <a:fillRef idx="0">
            <a:schemeClr val="accent1"/>
          </a:fillRef>
          <a:effectRef idx="1">
            <a:schemeClr val="accent1"/>
          </a:effectRef>
          <a:fontRef idx="minor">
            <a:schemeClr val="tx1"/>
          </a:fontRef>
        </p:style>
      </p:cxnSp>
      <p:pic>
        <p:nvPicPr>
          <p:cNvPr id="9" name="Picture 9" descr="Eagle_Pantone.eps"/>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218488" y="4689475"/>
            <a:ext cx="58896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8"/>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8"/>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8"/>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8"/>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8"/>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8"/>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8"/>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8"/>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8"/>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4">
                    <a:lumMod val="60000"/>
                    <a:lumOff val="40000"/>
                  </a:schemeClr>
                </a:solidFill>
                <a:latin typeface="Exo Bold"/>
                <a:cs typeface="Exo Bold"/>
              </a:rPr>
              <a:t>The Elements Of Art</a:t>
            </a:r>
            <a:endParaRPr lang="en-US" dirty="0">
              <a:solidFill>
                <a:schemeClr val="accent4">
                  <a:lumMod val="60000"/>
                  <a:lumOff val="40000"/>
                </a:schemeClr>
              </a:solidFill>
              <a:latin typeface="Exo Bold"/>
              <a:cs typeface="Exo Bold"/>
            </a:endParaRPr>
          </a:p>
        </p:txBody>
      </p:sp>
      <p:sp>
        <p:nvSpPr>
          <p:cNvPr id="3" name="Subtitle 2"/>
          <p:cNvSpPr>
            <a:spLocks noGrp="1"/>
          </p:cNvSpPr>
          <p:nvPr>
            <p:ph type="subTitle" idx="1"/>
          </p:nvPr>
        </p:nvSpPr>
        <p:spPr/>
        <p:txBody>
          <a:bodyPr/>
          <a:lstStyle/>
          <a:p>
            <a:pPr>
              <a:lnSpc>
                <a:spcPct val="110000"/>
              </a:lnSpc>
              <a:spcBef>
                <a:spcPct val="50000"/>
              </a:spcBef>
            </a:pPr>
            <a:r>
              <a:rPr lang="en-US" dirty="0" smtClean="0">
                <a:latin typeface="Exo Bold"/>
                <a:cs typeface="Exo Bold"/>
              </a:rPr>
              <a:t>SPACE</a:t>
            </a:r>
            <a:endParaRPr lang="en-US" dirty="0">
              <a:latin typeface="Exo Bold"/>
              <a:cs typeface="Exo Bold"/>
            </a:endParaRPr>
          </a:p>
        </p:txBody>
      </p:sp>
    </p:spTree>
    <p:extLst>
      <p:ext uri="{BB962C8B-B14F-4D97-AF65-F5344CB8AC3E}">
        <p14:creationId xmlns:p14="http://schemas.microsoft.com/office/powerpoint/2010/main" val="1359498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oking.jpeg"/>
          <p:cNvPicPr>
            <a:picLocks noChangeAspect="1"/>
          </p:cNvPicPr>
          <p:nvPr/>
        </p:nvPicPr>
        <p:blipFill rotWithShape="1">
          <a:blip r:embed="rId2">
            <a:extLst>
              <a:ext uri="{28A0092B-C50C-407E-A947-70E740481C1C}">
                <a14:useLocalDpi xmlns:a14="http://schemas.microsoft.com/office/drawing/2010/main" val="0"/>
              </a:ext>
            </a:extLst>
          </a:blip>
          <a:srcRect t="3701"/>
          <a:stretch/>
        </p:blipFill>
        <p:spPr>
          <a:xfrm>
            <a:off x="0" y="0"/>
            <a:ext cx="9144000" cy="4626428"/>
          </a:xfrm>
          <a:prstGeom prst="rect">
            <a:avLst/>
          </a:prstGeom>
        </p:spPr>
      </p:pic>
    </p:spTree>
    <p:extLst>
      <p:ext uri="{BB962C8B-B14F-4D97-AF65-F5344CB8AC3E}">
        <p14:creationId xmlns:p14="http://schemas.microsoft.com/office/powerpoint/2010/main" val="615340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67" y="548761"/>
            <a:ext cx="5300459" cy="514451"/>
          </a:xfrm>
        </p:spPr>
        <p:txBody>
          <a:bodyPr>
            <a:noAutofit/>
          </a:bodyPr>
          <a:lstStyle/>
          <a:p>
            <a:pPr algn="l"/>
            <a:r>
              <a:rPr lang="en-US" sz="1600" dirty="0">
                <a:solidFill>
                  <a:srgbClr val="F6C16A"/>
                </a:solidFill>
                <a:latin typeface="Exo DemiBold"/>
                <a:cs typeface="Exo DemiBold"/>
              </a:rPr>
              <a:t>The Elements Of Art</a:t>
            </a:r>
            <a:br>
              <a:rPr lang="en-US" sz="1600" dirty="0">
                <a:solidFill>
                  <a:srgbClr val="F6C16A"/>
                </a:solidFill>
                <a:latin typeface="Exo DemiBold"/>
                <a:cs typeface="Exo DemiBold"/>
              </a:rPr>
            </a:br>
            <a:endParaRPr lang="en-US" sz="1600" dirty="0">
              <a:solidFill>
                <a:srgbClr val="F6C16A"/>
              </a:solidFill>
              <a:latin typeface="Exo DemiBold"/>
              <a:cs typeface="Exo DemiBold"/>
            </a:endParaRPr>
          </a:p>
        </p:txBody>
      </p:sp>
      <p:sp>
        <p:nvSpPr>
          <p:cNvPr id="3" name="Content Placeholder 2"/>
          <p:cNvSpPr>
            <a:spLocks noGrp="1"/>
          </p:cNvSpPr>
          <p:nvPr>
            <p:ph idx="1"/>
          </p:nvPr>
        </p:nvSpPr>
        <p:spPr>
          <a:xfrm>
            <a:off x="2523869" y="1301750"/>
            <a:ext cx="6373973" cy="3313188"/>
          </a:xfrm>
        </p:spPr>
        <p:txBody>
          <a:bodyPr>
            <a:noAutofit/>
          </a:bodyPr>
          <a:lstStyle/>
          <a:p>
            <a:pPr marL="0" indent="0">
              <a:buNone/>
            </a:pPr>
            <a:r>
              <a:rPr lang="en-US" sz="2800" dirty="0"/>
              <a:t>Whitespace does three </a:t>
            </a:r>
            <a:r>
              <a:rPr lang="en-US" sz="2800" dirty="0" smtClean="0"/>
              <a:t>things </a:t>
            </a:r>
            <a:r>
              <a:rPr lang="en-US" sz="2800" dirty="0"/>
              <a:t>in a design.</a:t>
            </a:r>
          </a:p>
          <a:p>
            <a:pPr marL="0" indent="0">
              <a:buNone/>
            </a:pPr>
            <a:endParaRPr lang="en-US" sz="2800" dirty="0"/>
          </a:p>
          <a:p>
            <a:pPr marL="0" indent="0">
              <a:buNone/>
            </a:pPr>
            <a:r>
              <a:rPr lang="en-US" sz="2800" dirty="0" smtClean="0"/>
              <a:t>1. Creates </a:t>
            </a:r>
            <a:r>
              <a:rPr lang="en-US" sz="2800" dirty="0"/>
              <a:t>groupings of </a:t>
            </a:r>
            <a:r>
              <a:rPr lang="en-US" sz="2800" dirty="0" smtClean="0"/>
              <a:t>elements</a:t>
            </a:r>
            <a:br>
              <a:rPr lang="en-US" sz="2800" dirty="0" smtClean="0"/>
            </a:br>
            <a:r>
              <a:rPr lang="en-US" sz="2800" dirty="0" smtClean="0"/>
              <a:t>2. Creates </a:t>
            </a:r>
            <a:r>
              <a:rPr lang="en-US" sz="2800" dirty="0"/>
              <a:t>emphasis and </a:t>
            </a:r>
            <a:r>
              <a:rPr lang="en-US" sz="2800" dirty="0" smtClean="0"/>
              <a:t>hierarchy</a:t>
            </a:r>
            <a:br>
              <a:rPr lang="en-US" sz="2800" dirty="0" smtClean="0"/>
            </a:br>
            <a:r>
              <a:rPr lang="en-US" sz="2800" dirty="0" smtClean="0"/>
              <a:t>3. Improves </a:t>
            </a:r>
            <a:r>
              <a:rPr lang="en-US" sz="2800" dirty="0"/>
              <a:t>legibility</a:t>
            </a:r>
          </a:p>
        </p:txBody>
      </p:sp>
      <p:cxnSp>
        <p:nvCxnSpPr>
          <p:cNvPr id="5" name="Straight Connector 4"/>
          <p:cNvCxnSpPr/>
          <p:nvPr/>
        </p:nvCxnSpPr>
        <p:spPr>
          <a:xfrm>
            <a:off x="2253448" y="1401856"/>
            <a:ext cx="0" cy="3108568"/>
          </a:xfrm>
          <a:prstGeom prst="line">
            <a:avLst/>
          </a:prstGeom>
          <a:ln w="381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 name="Content Placeholder 2"/>
          <p:cNvSpPr txBox="1">
            <a:spLocks/>
          </p:cNvSpPr>
          <p:nvPr/>
        </p:nvSpPr>
        <p:spPr>
          <a:xfrm>
            <a:off x="379467" y="2017610"/>
            <a:ext cx="2369460" cy="260399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FontTx/>
              <a:buNone/>
            </a:pPr>
            <a:r>
              <a:rPr lang="en-US" sz="2800" dirty="0" smtClean="0">
                <a:latin typeface="Tahoma"/>
                <a:cs typeface="Tahoma"/>
              </a:rPr>
              <a:t>4. SPACE</a:t>
            </a:r>
            <a:endParaRPr lang="en-US" sz="2800" dirty="0">
              <a:latin typeface="Tahoma"/>
              <a:cs typeface="Tahoma"/>
            </a:endParaRPr>
          </a:p>
        </p:txBody>
      </p:sp>
    </p:spTree>
    <p:extLst>
      <p:ext uri="{BB962C8B-B14F-4D97-AF65-F5344CB8AC3E}">
        <p14:creationId xmlns:p14="http://schemas.microsoft.com/office/powerpoint/2010/main" val="34826605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4667" y="-108857"/>
            <a:ext cx="9228667" cy="4717143"/>
          </a:xfrm>
          <a:prstGeom prst="rect">
            <a:avLst/>
          </a:prstGeom>
          <a:solidFill>
            <a:schemeClr val="accent6">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whitespace-business-cards-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 y="0"/>
            <a:ext cx="9147886" cy="2955471"/>
          </a:xfrm>
          <a:prstGeom prst="rect">
            <a:avLst/>
          </a:prstGeom>
        </p:spPr>
      </p:pic>
    </p:spTree>
    <p:extLst>
      <p:ext uri="{BB962C8B-B14F-4D97-AF65-F5344CB8AC3E}">
        <p14:creationId xmlns:p14="http://schemas.microsoft.com/office/powerpoint/2010/main" val="2556101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67" y="548761"/>
            <a:ext cx="5300459" cy="514451"/>
          </a:xfrm>
        </p:spPr>
        <p:txBody>
          <a:bodyPr>
            <a:noAutofit/>
          </a:bodyPr>
          <a:lstStyle/>
          <a:p>
            <a:pPr algn="l"/>
            <a:r>
              <a:rPr lang="en-US" sz="1600" dirty="0">
                <a:solidFill>
                  <a:srgbClr val="F6C16A"/>
                </a:solidFill>
                <a:latin typeface="Exo DemiBold"/>
                <a:cs typeface="Exo DemiBold"/>
              </a:rPr>
              <a:t>The Elements Of Art</a:t>
            </a:r>
            <a:br>
              <a:rPr lang="en-US" sz="1600" dirty="0">
                <a:solidFill>
                  <a:srgbClr val="F6C16A"/>
                </a:solidFill>
                <a:latin typeface="Exo DemiBold"/>
                <a:cs typeface="Exo DemiBold"/>
              </a:rPr>
            </a:br>
            <a:endParaRPr lang="en-US" sz="1600" dirty="0">
              <a:solidFill>
                <a:srgbClr val="F6C16A"/>
              </a:solidFill>
              <a:latin typeface="Exo DemiBold"/>
              <a:cs typeface="Exo DemiBold"/>
            </a:endParaRPr>
          </a:p>
        </p:txBody>
      </p:sp>
      <p:sp>
        <p:nvSpPr>
          <p:cNvPr id="3" name="Content Placeholder 2"/>
          <p:cNvSpPr>
            <a:spLocks noGrp="1"/>
          </p:cNvSpPr>
          <p:nvPr>
            <p:ph idx="1"/>
          </p:nvPr>
        </p:nvSpPr>
        <p:spPr>
          <a:xfrm>
            <a:off x="2523869" y="1301750"/>
            <a:ext cx="6373973" cy="3313188"/>
          </a:xfrm>
        </p:spPr>
        <p:txBody>
          <a:bodyPr>
            <a:noAutofit/>
          </a:bodyPr>
          <a:lstStyle/>
          <a:p>
            <a:pPr marL="0" indent="0">
              <a:buNone/>
            </a:pPr>
            <a:r>
              <a:rPr lang="en-US" sz="2800" dirty="0"/>
              <a:t>Whitespace gives a place for the eye to rest, which it needs in order to absorb the message you’re trying to communicate. It’s a visual cue that there’s a break in the content or that the content is finished. Whitespace makes your page </a:t>
            </a:r>
            <a:r>
              <a:rPr lang="en-US" sz="2800" dirty="0" smtClean="0"/>
              <a:t>easier </a:t>
            </a:r>
            <a:r>
              <a:rPr lang="en-US" sz="2800" dirty="0"/>
              <a:t>to navigate.</a:t>
            </a:r>
          </a:p>
        </p:txBody>
      </p:sp>
      <p:cxnSp>
        <p:nvCxnSpPr>
          <p:cNvPr id="5" name="Straight Connector 4"/>
          <p:cNvCxnSpPr/>
          <p:nvPr/>
        </p:nvCxnSpPr>
        <p:spPr>
          <a:xfrm>
            <a:off x="2253448" y="1401856"/>
            <a:ext cx="0" cy="3108568"/>
          </a:xfrm>
          <a:prstGeom prst="line">
            <a:avLst/>
          </a:prstGeom>
          <a:ln w="381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 name="Content Placeholder 2"/>
          <p:cNvSpPr txBox="1">
            <a:spLocks/>
          </p:cNvSpPr>
          <p:nvPr/>
        </p:nvSpPr>
        <p:spPr>
          <a:xfrm>
            <a:off x="379467" y="2017610"/>
            <a:ext cx="2369460" cy="260399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FontTx/>
              <a:buNone/>
            </a:pPr>
            <a:r>
              <a:rPr lang="en-US" sz="2800" dirty="0" smtClean="0">
                <a:latin typeface="Tahoma"/>
                <a:cs typeface="Tahoma"/>
              </a:rPr>
              <a:t>4. SPACE</a:t>
            </a:r>
            <a:endParaRPr lang="en-US" sz="2800" dirty="0">
              <a:latin typeface="Tahoma"/>
              <a:cs typeface="Tahoma"/>
            </a:endParaRPr>
          </a:p>
        </p:txBody>
      </p:sp>
    </p:spTree>
    <p:extLst>
      <p:ext uri="{BB962C8B-B14F-4D97-AF65-F5344CB8AC3E}">
        <p14:creationId xmlns:p14="http://schemas.microsoft.com/office/powerpoint/2010/main" val="5840553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8.jpg"/>
          <p:cNvPicPr>
            <a:picLocks noChangeAspect="1"/>
          </p:cNvPicPr>
          <p:nvPr/>
        </p:nvPicPr>
        <p:blipFill rotWithShape="1">
          <a:blip r:embed="rId2">
            <a:extLst>
              <a:ext uri="{28A0092B-C50C-407E-A947-70E740481C1C}">
                <a14:useLocalDpi xmlns:a14="http://schemas.microsoft.com/office/drawing/2010/main" val="0"/>
              </a:ext>
            </a:extLst>
          </a:blip>
          <a:srcRect l="4982" t="15456" r="5337" b="8599"/>
          <a:stretch/>
        </p:blipFill>
        <p:spPr>
          <a:xfrm>
            <a:off x="0" y="0"/>
            <a:ext cx="9144000" cy="4620381"/>
          </a:xfrm>
          <a:prstGeom prst="rect">
            <a:avLst/>
          </a:prstGeom>
        </p:spPr>
      </p:pic>
    </p:spTree>
    <p:extLst>
      <p:ext uri="{BB962C8B-B14F-4D97-AF65-F5344CB8AC3E}">
        <p14:creationId xmlns:p14="http://schemas.microsoft.com/office/powerpoint/2010/main" val="4132957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anreichle.jpg"/>
          <p:cNvPicPr>
            <a:picLocks noChangeAspect="1"/>
          </p:cNvPicPr>
          <p:nvPr/>
        </p:nvPicPr>
        <p:blipFill rotWithShape="1">
          <a:blip r:embed="rId2">
            <a:extLst>
              <a:ext uri="{28A0092B-C50C-407E-A947-70E740481C1C}">
                <a14:useLocalDpi xmlns:a14="http://schemas.microsoft.com/office/drawing/2010/main" val="0"/>
              </a:ext>
            </a:extLst>
          </a:blip>
          <a:srcRect l="2673" t="23131" b="7818"/>
          <a:stretch/>
        </p:blipFill>
        <p:spPr>
          <a:xfrm>
            <a:off x="0" y="0"/>
            <a:ext cx="9144000" cy="4620381"/>
          </a:xfrm>
          <a:prstGeom prst="rect">
            <a:avLst/>
          </a:prstGeom>
        </p:spPr>
      </p:pic>
    </p:spTree>
    <p:extLst>
      <p:ext uri="{BB962C8B-B14F-4D97-AF65-F5344CB8AC3E}">
        <p14:creationId xmlns:p14="http://schemas.microsoft.com/office/powerpoint/2010/main" val="1292055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67" y="548761"/>
            <a:ext cx="5300459" cy="514451"/>
          </a:xfrm>
        </p:spPr>
        <p:txBody>
          <a:bodyPr>
            <a:noAutofit/>
          </a:bodyPr>
          <a:lstStyle/>
          <a:p>
            <a:pPr algn="l"/>
            <a:r>
              <a:rPr lang="en-US" sz="1600" dirty="0">
                <a:solidFill>
                  <a:srgbClr val="F6C16A"/>
                </a:solidFill>
                <a:latin typeface="Exo DemiBold"/>
                <a:cs typeface="Exo DemiBold"/>
              </a:rPr>
              <a:t>The Elements Of Art</a:t>
            </a:r>
            <a:br>
              <a:rPr lang="en-US" sz="1600" dirty="0">
                <a:solidFill>
                  <a:srgbClr val="F6C16A"/>
                </a:solidFill>
                <a:latin typeface="Exo DemiBold"/>
                <a:cs typeface="Exo DemiBold"/>
              </a:rPr>
            </a:br>
            <a:endParaRPr lang="en-US" sz="1600" dirty="0">
              <a:solidFill>
                <a:srgbClr val="F6C16A"/>
              </a:solidFill>
              <a:latin typeface="Exo DemiBold"/>
              <a:cs typeface="Exo DemiBold"/>
            </a:endParaRPr>
          </a:p>
        </p:txBody>
      </p:sp>
      <p:sp>
        <p:nvSpPr>
          <p:cNvPr id="3" name="Content Placeholder 2"/>
          <p:cNvSpPr>
            <a:spLocks noGrp="1"/>
          </p:cNvSpPr>
          <p:nvPr>
            <p:ph idx="1"/>
          </p:nvPr>
        </p:nvSpPr>
        <p:spPr>
          <a:xfrm>
            <a:off x="2523869" y="1301750"/>
            <a:ext cx="6373973" cy="3313188"/>
          </a:xfrm>
        </p:spPr>
        <p:txBody>
          <a:bodyPr>
            <a:noAutofit/>
          </a:bodyPr>
          <a:lstStyle/>
          <a:p>
            <a:pPr marL="0" indent="0">
              <a:buNone/>
            </a:pPr>
            <a:r>
              <a:rPr lang="en-US" sz="2800" dirty="0"/>
              <a:t>Consistent use of </a:t>
            </a:r>
            <a:r>
              <a:rPr lang="en-US" sz="2800" dirty="0">
                <a:solidFill>
                  <a:srgbClr val="F6C16A"/>
                </a:solidFill>
              </a:rPr>
              <a:t>negative space </a:t>
            </a:r>
            <a:r>
              <a:rPr lang="en-US" sz="2800" dirty="0"/>
              <a:t>is a hallmark of professional design. Look at any design that strikes you as amateur. I can almost guarantee little thought will have been given to the space within the design.</a:t>
            </a:r>
          </a:p>
        </p:txBody>
      </p:sp>
      <p:cxnSp>
        <p:nvCxnSpPr>
          <p:cNvPr id="5" name="Straight Connector 4"/>
          <p:cNvCxnSpPr/>
          <p:nvPr/>
        </p:nvCxnSpPr>
        <p:spPr>
          <a:xfrm>
            <a:off x="2253448" y="1401856"/>
            <a:ext cx="0" cy="3108568"/>
          </a:xfrm>
          <a:prstGeom prst="line">
            <a:avLst/>
          </a:prstGeom>
          <a:ln w="381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 name="Content Placeholder 2"/>
          <p:cNvSpPr txBox="1">
            <a:spLocks/>
          </p:cNvSpPr>
          <p:nvPr/>
        </p:nvSpPr>
        <p:spPr>
          <a:xfrm>
            <a:off x="379467" y="2017610"/>
            <a:ext cx="2369460" cy="260399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FontTx/>
              <a:buNone/>
            </a:pPr>
            <a:r>
              <a:rPr lang="en-US" sz="2800" dirty="0" smtClean="0">
                <a:latin typeface="Tahoma"/>
                <a:cs typeface="Tahoma"/>
              </a:rPr>
              <a:t>4. SPACE</a:t>
            </a:r>
            <a:endParaRPr lang="en-US" sz="2800" dirty="0">
              <a:latin typeface="Tahoma"/>
              <a:cs typeface="Tahoma"/>
            </a:endParaRPr>
          </a:p>
        </p:txBody>
      </p:sp>
    </p:spTree>
    <p:extLst>
      <p:ext uri="{BB962C8B-B14F-4D97-AF65-F5344CB8AC3E}">
        <p14:creationId xmlns:p14="http://schemas.microsoft.com/office/powerpoint/2010/main" val="17759201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okeechobee.jpg"/>
          <p:cNvPicPr>
            <a:picLocks noChangeAspect="1"/>
          </p:cNvPicPr>
          <p:nvPr/>
        </p:nvPicPr>
        <p:blipFill rotWithShape="1">
          <a:blip r:embed="rId2">
            <a:extLst>
              <a:ext uri="{28A0092B-C50C-407E-A947-70E740481C1C}">
                <a14:useLocalDpi xmlns:a14="http://schemas.microsoft.com/office/drawing/2010/main" val="0"/>
              </a:ext>
            </a:extLst>
          </a:blip>
          <a:srcRect t="48103" b="15195"/>
          <a:stretch/>
        </p:blipFill>
        <p:spPr>
          <a:xfrm>
            <a:off x="0" y="-24190"/>
            <a:ext cx="9144000" cy="4632476"/>
          </a:xfrm>
          <a:prstGeom prst="rect">
            <a:avLst/>
          </a:prstGeom>
        </p:spPr>
      </p:pic>
    </p:spTree>
    <p:extLst>
      <p:ext uri="{BB962C8B-B14F-4D97-AF65-F5344CB8AC3E}">
        <p14:creationId xmlns:p14="http://schemas.microsoft.com/office/powerpoint/2010/main" val="554332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67" y="548761"/>
            <a:ext cx="5300459" cy="514451"/>
          </a:xfrm>
        </p:spPr>
        <p:txBody>
          <a:bodyPr>
            <a:noAutofit/>
          </a:bodyPr>
          <a:lstStyle/>
          <a:p>
            <a:pPr algn="l"/>
            <a:r>
              <a:rPr lang="en-US" sz="1600" dirty="0">
                <a:solidFill>
                  <a:srgbClr val="F6C16A"/>
                </a:solidFill>
                <a:latin typeface="Exo DemiBold"/>
                <a:cs typeface="Exo DemiBold"/>
              </a:rPr>
              <a:t>The Elements Of Art</a:t>
            </a:r>
            <a:br>
              <a:rPr lang="en-US" sz="1600" dirty="0">
                <a:solidFill>
                  <a:srgbClr val="F6C16A"/>
                </a:solidFill>
                <a:latin typeface="Exo DemiBold"/>
                <a:cs typeface="Exo DemiBold"/>
              </a:rPr>
            </a:br>
            <a:endParaRPr lang="en-US" sz="1600" dirty="0">
              <a:solidFill>
                <a:srgbClr val="F6C16A"/>
              </a:solidFill>
              <a:latin typeface="Exo DemiBold"/>
              <a:cs typeface="Exo DemiBold"/>
            </a:endParaRPr>
          </a:p>
        </p:txBody>
      </p:sp>
      <p:sp>
        <p:nvSpPr>
          <p:cNvPr id="3" name="Content Placeholder 2"/>
          <p:cNvSpPr>
            <a:spLocks noGrp="1"/>
          </p:cNvSpPr>
          <p:nvPr>
            <p:ph idx="1"/>
          </p:nvPr>
        </p:nvSpPr>
        <p:spPr>
          <a:xfrm>
            <a:off x="2523869" y="1294190"/>
            <a:ext cx="6373973" cy="3320747"/>
          </a:xfrm>
        </p:spPr>
        <p:txBody>
          <a:bodyPr>
            <a:noAutofit/>
          </a:bodyPr>
          <a:lstStyle/>
          <a:p>
            <a:pPr marL="0" indent="0">
              <a:buNone/>
            </a:pPr>
            <a:r>
              <a:rPr lang="en-US" sz="2800" dirty="0">
                <a:solidFill>
                  <a:srgbClr val="F6C16A"/>
                </a:solidFill>
              </a:rPr>
              <a:t>SPACE</a:t>
            </a:r>
            <a:r>
              <a:rPr lang="en-US" sz="2800" dirty="0"/>
              <a:t> refers to distances or areas around, between or within components of a piece. </a:t>
            </a:r>
          </a:p>
          <a:p>
            <a:pPr marL="0" indent="0">
              <a:buNone/>
            </a:pPr>
            <a:r>
              <a:rPr lang="en-US" sz="2800" dirty="0"/>
              <a:t>Space can be </a:t>
            </a:r>
            <a:r>
              <a:rPr lang="en-US" sz="2800" i="1" dirty="0">
                <a:solidFill>
                  <a:schemeClr val="accent4">
                    <a:lumMod val="60000"/>
                    <a:lumOff val="40000"/>
                  </a:schemeClr>
                </a:solidFill>
              </a:rPr>
              <a:t>positive</a:t>
            </a:r>
            <a:r>
              <a:rPr lang="en-US" sz="2800" dirty="0"/>
              <a:t> (white or light) or </a:t>
            </a:r>
            <a:r>
              <a:rPr lang="en-US" sz="2800" i="1" dirty="0">
                <a:solidFill>
                  <a:srgbClr val="F6C16A"/>
                </a:solidFill>
              </a:rPr>
              <a:t>negative</a:t>
            </a:r>
            <a:r>
              <a:rPr lang="en-US" sz="2800" dirty="0"/>
              <a:t> (black or dark), </a:t>
            </a:r>
            <a:r>
              <a:rPr lang="en-US" sz="2800" i="1" dirty="0">
                <a:solidFill>
                  <a:srgbClr val="F6C16A"/>
                </a:solidFill>
              </a:rPr>
              <a:t>open</a:t>
            </a:r>
            <a:r>
              <a:rPr lang="en-US" sz="2800" dirty="0"/>
              <a:t> or </a:t>
            </a:r>
            <a:r>
              <a:rPr lang="en-US" sz="2800" i="1" dirty="0">
                <a:solidFill>
                  <a:srgbClr val="F6C16A"/>
                </a:solidFill>
              </a:rPr>
              <a:t>closed</a:t>
            </a:r>
            <a:r>
              <a:rPr lang="en-US" sz="2800" dirty="0"/>
              <a:t>, </a:t>
            </a:r>
            <a:r>
              <a:rPr lang="en-US" sz="2800" i="1" dirty="0">
                <a:solidFill>
                  <a:srgbClr val="F6C16A"/>
                </a:solidFill>
              </a:rPr>
              <a:t>shallow</a:t>
            </a:r>
            <a:r>
              <a:rPr lang="en-US" sz="2800" dirty="0"/>
              <a:t> or </a:t>
            </a:r>
            <a:r>
              <a:rPr lang="en-US" sz="2800" i="1" dirty="0">
                <a:solidFill>
                  <a:srgbClr val="F6C16A"/>
                </a:solidFill>
              </a:rPr>
              <a:t>deep</a:t>
            </a:r>
            <a:r>
              <a:rPr lang="en-US" sz="2800" dirty="0"/>
              <a:t> and </a:t>
            </a:r>
            <a:r>
              <a:rPr lang="en-US" sz="2800" i="1" dirty="0">
                <a:solidFill>
                  <a:srgbClr val="F6C16A"/>
                </a:solidFill>
              </a:rPr>
              <a:t>two-dimensional</a:t>
            </a:r>
            <a:r>
              <a:rPr lang="en-US" sz="2800" dirty="0">
                <a:solidFill>
                  <a:srgbClr val="F6C16A"/>
                </a:solidFill>
              </a:rPr>
              <a:t> </a:t>
            </a:r>
            <a:r>
              <a:rPr lang="en-US" sz="2800" dirty="0"/>
              <a:t>or </a:t>
            </a:r>
            <a:r>
              <a:rPr lang="en-US" sz="2800" i="1" dirty="0">
                <a:solidFill>
                  <a:srgbClr val="F6C16A"/>
                </a:solidFill>
              </a:rPr>
              <a:t>three-dimensiona</a:t>
            </a:r>
            <a:r>
              <a:rPr lang="en-US" sz="2800" i="1" dirty="0"/>
              <a:t>l</a:t>
            </a:r>
            <a:r>
              <a:rPr lang="en-US" sz="2800" dirty="0"/>
              <a:t>. </a:t>
            </a:r>
          </a:p>
        </p:txBody>
      </p:sp>
      <p:cxnSp>
        <p:nvCxnSpPr>
          <p:cNvPr id="5" name="Straight Connector 4"/>
          <p:cNvCxnSpPr/>
          <p:nvPr/>
        </p:nvCxnSpPr>
        <p:spPr>
          <a:xfrm>
            <a:off x="2253448" y="1401856"/>
            <a:ext cx="0" cy="3108568"/>
          </a:xfrm>
          <a:prstGeom prst="line">
            <a:avLst/>
          </a:prstGeom>
          <a:ln w="381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 name="Content Placeholder 2"/>
          <p:cNvSpPr txBox="1">
            <a:spLocks/>
          </p:cNvSpPr>
          <p:nvPr/>
        </p:nvSpPr>
        <p:spPr>
          <a:xfrm>
            <a:off x="379467" y="2017610"/>
            <a:ext cx="2369460" cy="260399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FontTx/>
              <a:buNone/>
            </a:pPr>
            <a:r>
              <a:rPr lang="en-US" sz="2800" dirty="0" smtClean="0">
                <a:latin typeface="Tahoma"/>
                <a:cs typeface="Tahoma"/>
              </a:rPr>
              <a:t>4. SPACE</a:t>
            </a:r>
            <a:endParaRPr lang="en-US" sz="2800" dirty="0">
              <a:latin typeface="Tahoma"/>
              <a:cs typeface="Tahoma"/>
            </a:endParaRPr>
          </a:p>
        </p:txBody>
      </p:sp>
    </p:spTree>
    <p:extLst>
      <p:ext uri="{BB962C8B-B14F-4D97-AF65-F5344CB8AC3E}">
        <p14:creationId xmlns:p14="http://schemas.microsoft.com/office/powerpoint/2010/main" val="10405880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67" y="548761"/>
            <a:ext cx="5300459" cy="514451"/>
          </a:xfrm>
        </p:spPr>
        <p:txBody>
          <a:bodyPr>
            <a:noAutofit/>
          </a:bodyPr>
          <a:lstStyle/>
          <a:p>
            <a:pPr algn="l"/>
            <a:r>
              <a:rPr lang="en-US" sz="1600" dirty="0">
                <a:solidFill>
                  <a:srgbClr val="F6C16A"/>
                </a:solidFill>
                <a:latin typeface="Exo DemiBold"/>
                <a:cs typeface="Exo DemiBold"/>
              </a:rPr>
              <a:t>The Elements Of Art</a:t>
            </a:r>
            <a:br>
              <a:rPr lang="en-US" sz="1600" dirty="0">
                <a:solidFill>
                  <a:srgbClr val="F6C16A"/>
                </a:solidFill>
                <a:latin typeface="Exo DemiBold"/>
                <a:cs typeface="Exo DemiBold"/>
              </a:rPr>
            </a:br>
            <a:endParaRPr lang="en-US" sz="1600" dirty="0">
              <a:solidFill>
                <a:srgbClr val="F6C16A"/>
              </a:solidFill>
              <a:latin typeface="Exo DemiBold"/>
              <a:cs typeface="Exo DemiBold"/>
            </a:endParaRPr>
          </a:p>
        </p:txBody>
      </p:sp>
      <p:sp>
        <p:nvSpPr>
          <p:cNvPr id="3" name="Content Placeholder 2"/>
          <p:cNvSpPr>
            <a:spLocks noGrp="1"/>
          </p:cNvSpPr>
          <p:nvPr>
            <p:ph idx="1"/>
          </p:nvPr>
        </p:nvSpPr>
        <p:spPr>
          <a:xfrm>
            <a:off x="2523869" y="1422170"/>
            <a:ext cx="6373973" cy="3192767"/>
          </a:xfrm>
        </p:spPr>
        <p:txBody>
          <a:bodyPr>
            <a:noAutofit/>
          </a:bodyPr>
          <a:lstStyle/>
          <a:p>
            <a:pPr marL="0" indent="0">
              <a:buNone/>
            </a:pPr>
            <a:r>
              <a:rPr lang="en-US" sz="2800" dirty="0"/>
              <a:t>Without space there is no music. Try to imagine every note playing at the same time or being played so quickly that there’s no distinction between one note and the next. You wouldn’t have music. </a:t>
            </a:r>
          </a:p>
        </p:txBody>
      </p:sp>
      <p:cxnSp>
        <p:nvCxnSpPr>
          <p:cNvPr id="5" name="Straight Connector 4"/>
          <p:cNvCxnSpPr/>
          <p:nvPr/>
        </p:nvCxnSpPr>
        <p:spPr>
          <a:xfrm>
            <a:off x="2253448" y="1401856"/>
            <a:ext cx="0" cy="3108568"/>
          </a:xfrm>
          <a:prstGeom prst="line">
            <a:avLst/>
          </a:prstGeom>
          <a:ln w="381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 name="Content Placeholder 2"/>
          <p:cNvSpPr txBox="1">
            <a:spLocks/>
          </p:cNvSpPr>
          <p:nvPr/>
        </p:nvSpPr>
        <p:spPr>
          <a:xfrm>
            <a:off x="379467" y="2017610"/>
            <a:ext cx="2369460" cy="260399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FontTx/>
              <a:buNone/>
            </a:pPr>
            <a:r>
              <a:rPr lang="en-US" sz="2800" dirty="0" smtClean="0">
                <a:latin typeface="Tahoma"/>
                <a:cs typeface="Tahoma"/>
              </a:rPr>
              <a:t>4. SPACE</a:t>
            </a:r>
            <a:endParaRPr lang="en-US" sz="2800" dirty="0">
              <a:latin typeface="Tahoma"/>
              <a:cs typeface="Tahoma"/>
            </a:endParaRPr>
          </a:p>
        </p:txBody>
      </p:sp>
    </p:spTree>
    <p:extLst>
      <p:ext uri="{BB962C8B-B14F-4D97-AF65-F5344CB8AC3E}">
        <p14:creationId xmlns:p14="http://schemas.microsoft.com/office/powerpoint/2010/main" val="24036634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67" y="548761"/>
            <a:ext cx="5300459" cy="514451"/>
          </a:xfrm>
        </p:spPr>
        <p:txBody>
          <a:bodyPr>
            <a:noAutofit/>
          </a:bodyPr>
          <a:lstStyle/>
          <a:p>
            <a:pPr algn="l"/>
            <a:r>
              <a:rPr lang="en-US" sz="1600" dirty="0">
                <a:solidFill>
                  <a:srgbClr val="F6C16A"/>
                </a:solidFill>
                <a:latin typeface="Exo DemiBold"/>
                <a:cs typeface="Exo DemiBold"/>
              </a:rPr>
              <a:t>The Elements Of Art</a:t>
            </a:r>
            <a:br>
              <a:rPr lang="en-US" sz="1600" dirty="0">
                <a:solidFill>
                  <a:srgbClr val="F6C16A"/>
                </a:solidFill>
                <a:latin typeface="Exo DemiBold"/>
                <a:cs typeface="Exo DemiBold"/>
              </a:rPr>
            </a:br>
            <a:endParaRPr lang="en-US" sz="1600" dirty="0">
              <a:solidFill>
                <a:srgbClr val="F6C16A"/>
              </a:solidFill>
              <a:latin typeface="Exo DemiBold"/>
              <a:cs typeface="Exo DemiBold"/>
            </a:endParaRPr>
          </a:p>
        </p:txBody>
      </p:sp>
      <p:sp>
        <p:nvSpPr>
          <p:cNvPr id="3" name="Content Placeholder 2"/>
          <p:cNvSpPr>
            <a:spLocks noGrp="1"/>
          </p:cNvSpPr>
          <p:nvPr>
            <p:ph idx="1"/>
          </p:nvPr>
        </p:nvSpPr>
        <p:spPr>
          <a:xfrm>
            <a:off x="2523869" y="1422170"/>
            <a:ext cx="6373973" cy="3192767"/>
          </a:xfrm>
        </p:spPr>
        <p:txBody>
          <a:bodyPr>
            <a:noAutofit/>
          </a:bodyPr>
          <a:lstStyle/>
          <a:p>
            <a:pPr marL="0" indent="0">
              <a:buNone/>
            </a:pPr>
            <a:r>
              <a:rPr lang="en-US" sz="2800" dirty="0" smtClean="0"/>
              <a:t>You’d </a:t>
            </a:r>
            <a:r>
              <a:rPr lang="en-US" sz="2800" dirty="0"/>
              <a:t>have a solid wall of noise. </a:t>
            </a:r>
            <a:endParaRPr lang="en-US" sz="2800" dirty="0" smtClean="0"/>
          </a:p>
          <a:p>
            <a:pPr marL="0" indent="0">
              <a:buNone/>
            </a:pPr>
            <a:r>
              <a:rPr lang="en-US" sz="2800" dirty="0" smtClean="0"/>
              <a:t>You </a:t>
            </a:r>
            <a:r>
              <a:rPr lang="en-US" sz="2800" dirty="0"/>
              <a:t>have to leave room for the sounds to be distinguished from each other, to be heard for what they are.</a:t>
            </a:r>
          </a:p>
        </p:txBody>
      </p:sp>
      <p:cxnSp>
        <p:nvCxnSpPr>
          <p:cNvPr id="5" name="Straight Connector 4"/>
          <p:cNvCxnSpPr/>
          <p:nvPr/>
        </p:nvCxnSpPr>
        <p:spPr>
          <a:xfrm>
            <a:off x="2253448" y="1401856"/>
            <a:ext cx="0" cy="3108568"/>
          </a:xfrm>
          <a:prstGeom prst="line">
            <a:avLst/>
          </a:prstGeom>
          <a:ln w="381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 name="Content Placeholder 2"/>
          <p:cNvSpPr txBox="1">
            <a:spLocks/>
          </p:cNvSpPr>
          <p:nvPr/>
        </p:nvSpPr>
        <p:spPr>
          <a:xfrm>
            <a:off x="379467" y="2017610"/>
            <a:ext cx="2369460" cy="260399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FontTx/>
              <a:buNone/>
            </a:pPr>
            <a:r>
              <a:rPr lang="en-US" sz="2800" dirty="0" smtClean="0">
                <a:latin typeface="Tahoma"/>
                <a:cs typeface="Tahoma"/>
              </a:rPr>
              <a:t>4. SPACE</a:t>
            </a:r>
            <a:endParaRPr lang="en-US" sz="2800" dirty="0">
              <a:latin typeface="Tahoma"/>
              <a:cs typeface="Tahoma"/>
            </a:endParaRPr>
          </a:p>
        </p:txBody>
      </p:sp>
    </p:spTree>
    <p:extLst>
      <p:ext uri="{BB962C8B-B14F-4D97-AF65-F5344CB8AC3E}">
        <p14:creationId xmlns:p14="http://schemas.microsoft.com/office/powerpoint/2010/main" val="11318456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67" y="548761"/>
            <a:ext cx="5300459" cy="514451"/>
          </a:xfrm>
        </p:spPr>
        <p:txBody>
          <a:bodyPr>
            <a:noAutofit/>
          </a:bodyPr>
          <a:lstStyle/>
          <a:p>
            <a:pPr algn="l"/>
            <a:r>
              <a:rPr lang="en-US" sz="1600" dirty="0">
                <a:solidFill>
                  <a:srgbClr val="F6C16A"/>
                </a:solidFill>
                <a:latin typeface="Exo DemiBold"/>
                <a:cs typeface="Exo DemiBold"/>
              </a:rPr>
              <a:t>The Elements Of Art</a:t>
            </a:r>
            <a:br>
              <a:rPr lang="en-US" sz="1600" dirty="0">
                <a:solidFill>
                  <a:srgbClr val="F6C16A"/>
                </a:solidFill>
                <a:latin typeface="Exo DemiBold"/>
                <a:cs typeface="Exo DemiBold"/>
              </a:rPr>
            </a:br>
            <a:endParaRPr lang="en-US" sz="1600" dirty="0">
              <a:solidFill>
                <a:srgbClr val="F6C16A"/>
              </a:solidFill>
              <a:latin typeface="Exo DemiBold"/>
              <a:cs typeface="Exo DemiBold"/>
            </a:endParaRPr>
          </a:p>
        </p:txBody>
      </p:sp>
      <p:sp>
        <p:nvSpPr>
          <p:cNvPr id="3" name="Content Placeholder 2"/>
          <p:cNvSpPr>
            <a:spLocks noGrp="1"/>
          </p:cNvSpPr>
          <p:nvPr>
            <p:ph idx="1"/>
          </p:nvPr>
        </p:nvSpPr>
        <p:spPr>
          <a:xfrm>
            <a:off x="2523869" y="1422170"/>
            <a:ext cx="6373973" cy="3192767"/>
          </a:xfrm>
        </p:spPr>
        <p:txBody>
          <a:bodyPr>
            <a:noAutofit/>
          </a:bodyPr>
          <a:lstStyle/>
          <a:p>
            <a:pPr marL="0" indent="0">
              <a:buNone/>
            </a:pPr>
            <a:r>
              <a:rPr lang="en-US" sz="2800" dirty="0"/>
              <a:t>The same is true visually. </a:t>
            </a:r>
            <a:r>
              <a:rPr lang="en-US" sz="2800" dirty="0" smtClean="0"/>
              <a:t/>
            </a:r>
            <a:br>
              <a:rPr lang="en-US" sz="2800" dirty="0" smtClean="0"/>
            </a:br>
            <a:r>
              <a:rPr lang="en-US" sz="2800" dirty="0" smtClean="0"/>
              <a:t>There’s </a:t>
            </a:r>
            <a:r>
              <a:rPr lang="en-US" sz="2800" dirty="0" err="1"/>
              <a:t>gotta</a:t>
            </a:r>
            <a:r>
              <a:rPr lang="en-US" sz="2800" dirty="0"/>
              <a:t> be enough space. </a:t>
            </a:r>
            <a:endParaRPr lang="en-US" sz="2800" dirty="0" smtClean="0"/>
          </a:p>
          <a:p>
            <a:pPr marL="0" indent="0">
              <a:buNone/>
            </a:pPr>
            <a:r>
              <a:rPr lang="en-US" sz="2800" dirty="0" smtClean="0"/>
              <a:t>Without </a:t>
            </a:r>
            <a:r>
              <a:rPr lang="en-US" sz="2800" i="1" dirty="0"/>
              <a:t>whitespace none of your elements gets seen. They become noise</a:t>
            </a:r>
            <a:r>
              <a:rPr lang="en-US" sz="2800" i="1" dirty="0" smtClean="0"/>
              <a:t>.</a:t>
            </a:r>
            <a:endParaRPr lang="en-US" sz="2800" i="1" dirty="0"/>
          </a:p>
        </p:txBody>
      </p:sp>
      <p:cxnSp>
        <p:nvCxnSpPr>
          <p:cNvPr id="5" name="Straight Connector 4"/>
          <p:cNvCxnSpPr/>
          <p:nvPr/>
        </p:nvCxnSpPr>
        <p:spPr>
          <a:xfrm>
            <a:off x="2253448" y="1401856"/>
            <a:ext cx="0" cy="3108568"/>
          </a:xfrm>
          <a:prstGeom prst="line">
            <a:avLst/>
          </a:prstGeom>
          <a:ln w="381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 name="Content Placeholder 2"/>
          <p:cNvSpPr txBox="1">
            <a:spLocks/>
          </p:cNvSpPr>
          <p:nvPr/>
        </p:nvSpPr>
        <p:spPr>
          <a:xfrm>
            <a:off x="379467" y="2017610"/>
            <a:ext cx="2369460" cy="260399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FontTx/>
              <a:buNone/>
            </a:pPr>
            <a:r>
              <a:rPr lang="en-US" sz="2800" dirty="0" smtClean="0">
                <a:latin typeface="Tahoma"/>
                <a:cs typeface="Tahoma"/>
              </a:rPr>
              <a:t>4. SPACE</a:t>
            </a:r>
            <a:endParaRPr lang="en-US" sz="2800" dirty="0">
              <a:latin typeface="Tahoma"/>
              <a:cs typeface="Tahoma"/>
            </a:endParaRPr>
          </a:p>
        </p:txBody>
      </p:sp>
    </p:spTree>
    <p:extLst>
      <p:ext uri="{BB962C8B-B14F-4D97-AF65-F5344CB8AC3E}">
        <p14:creationId xmlns:p14="http://schemas.microsoft.com/office/powerpoint/2010/main" val="3885886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4537" y="3592474"/>
            <a:ext cx="8237979" cy="830997"/>
          </a:xfrm>
          <a:prstGeom prst="rect">
            <a:avLst/>
          </a:prstGeom>
          <a:noFill/>
        </p:spPr>
        <p:txBody>
          <a:bodyPr wrap="square" rtlCol="0">
            <a:spAutoFit/>
          </a:bodyPr>
          <a:lstStyle/>
          <a:p>
            <a:r>
              <a:rPr lang="en-US" sz="2000" dirty="0" smtClean="0">
                <a:solidFill>
                  <a:schemeClr val="accent4">
                    <a:lumMod val="60000"/>
                    <a:lumOff val="40000"/>
                  </a:schemeClr>
                </a:solidFill>
                <a:latin typeface="Exo Regular"/>
                <a:cs typeface="Exo Regular"/>
              </a:rPr>
              <a:t>SPACE </a:t>
            </a:r>
          </a:p>
          <a:p>
            <a:r>
              <a:rPr lang="en-US" sz="1400" dirty="0" smtClean="0"/>
              <a:t>These tubes represent the 3Dimensional version of a circle. This difference is the depth. A circle has no depth, a </a:t>
            </a:r>
            <a:r>
              <a:rPr lang="en-US" sz="1400" dirty="0" err="1" smtClean="0"/>
              <a:t>cylender</a:t>
            </a:r>
            <a:r>
              <a:rPr lang="en-US" sz="1400" dirty="0" smtClean="0"/>
              <a:t> has a depth. What makes this picture interesting is its use of color, perspective and focal point</a:t>
            </a:r>
            <a:endParaRPr lang="en-US" sz="1400" dirty="0" smtClean="0">
              <a:latin typeface="Exo Light"/>
              <a:cs typeface="Exo Light"/>
            </a:endParaRPr>
          </a:p>
        </p:txBody>
      </p:sp>
      <p:pic>
        <p:nvPicPr>
          <p:cNvPr id="6" name="Picture 5" descr="Final-image-preview.jpg"/>
          <p:cNvPicPr>
            <a:picLocks noChangeAspect="1"/>
          </p:cNvPicPr>
          <p:nvPr/>
        </p:nvPicPr>
        <p:blipFill rotWithShape="1">
          <a:blip r:embed="rId2">
            <a:extLst>
              <a:ext uri="{28A0092B-C50C-407E-A947-70E740481C1C}">
                <a14:useLocalDpi xmlns:a14="http://schemas.microsoft.com/office/drawing/2010/main" val="0"/>
              </a:ext>
            </a:extLst>
          </a:blip>
          <a:srcRect l="-100" t="10359" r="100" b="16548"/>
          <a:stretch/>
        </p:blipFill>
        <p:spPr>
          <a:xfrm>
            <a:off x="-9115" y="0"/>
            <a:ext cx="9153115" cy="4608286"/>
          </a:xfrm>
          <a:prstGeom prst="rect">
            <a:avLst/>
          </a:prstGeom>
        </p:spPr>
      </p:pic>
    </p:spTree>
    <p:extLst>
      <p:ext uri="{BB962C8B-B14F-4D97-AF65-F5344CB8AC3E}">
        <p14:creationId xmlns:p14="http://schemas.microsoft.com/office/powerpoint/2010/main" val="4070248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67" y="548761"/>
            <a:ext cx="5300459" cy="514451"/>
          </a:xfrm>
        </p:spPr>
        <p:txBody>
          <a:bodyPr>
            <a:noAutofit/>
          </a:bodyPr>
          <a:lstStyle/>
          <a:p>
            <a:pPr algn="l"/>
            <a:r>
              <a:rPr lang="en-US" sz="1600" dirty="0">
                <a:solidFill>
                  <a:srgbClr val="F6C16A"/>
                </a:solidFill>
                <a:latin typeface="Exo DemiBold"/>
                <a:cs typeface="Exo DemiBold"/>
              </a:rPr>
              <a:t>The Elements Of Art</a:t>
            </a:r>
            <a:br>
              <a:rPr lang="en-US" sz="1600" dirty="0">
                <a:solidFill>
                  <a:srgbClr val="F6C16A"/>
                </a:solidFill>
                <a:latin typeface="Exo DemiBold"/>
                <a:cs typeface="Exo DemiBold"/>
              </a:rPr>
            </a:br>
            <a:endParaRPr lang="en-US" sz="1600" dirty="0">
              <a:solidFill>
                <a:srgbClr val="F6C16A"/>
              </a:solidFill>
              <a:latin typeface="Exo DemiBold"/>
              <a:cs typeface="Exo DemiBold"/>
            </a:endParaRPr>
          </a:p>
        </p:txBody>
      </p:sp>
      <p:sp>
        <p:nvSpPr>
          <p:cNvPr id="3" name="Content Placeholder 2"/>
          <p:cNvSpPr>
            <a:spLocks noGrp="1"/>
          </p:cNvSpPr>
          <p:nvPr>
            <p:ph idx="1"/>
          </p:nvPr>
        </p:nvSpPr>
        <p:spPr>
          <a:xfrm>
            <a:off x="2523869" y="1197430"/>
            <a:ext cx="6373973" cy="3417508"/>
          </a:xfrm>
        </p:spPr>
        <p:txBody>
          <a:bodyPr>
            <a:noAutofit/>
          </a:bodyPr>
          <a:lstStyle/>
          <a:p>
            <a:pPr marL="0" indent="0">
              <a:buNone/>
            </a:pPr>
            <a:r>
              <a:rPr lang="en-US" sz="2800" dirty="0"/>
              <a:t>Space can be used to both </a:t>
            </a:r>
            <a:r>
              <a:rPr lang="en-US" sz="2800" dirty="0">
                <a:solidFill>
                  <a:srgbClr val="F6C16A"/>
                </a:solidFill>
              </a:rPr>
              <a:t>separate and connect elements</a:t>
            </a:r>
            <a:r>
              <a:rPr lang="en-US" sz="2800" dirty="0"/>
              <a:t> in a design. Wider spaces separate elements from each other and narrower spaces connect elements to reveal relationships between them. Overlapping elements maximizes their relationship</a:t>
            </a:r>
            <a:r>
              <a:rPr lang="en-US" sz="2800" dirty="0" smtClean="0"/>
              <a:t>.</a:t>
            </a:r>
            <a:endParaRPr lang="en-US" sz="2800" dirty="0"/>
          </a:p>
        </p:txBody>
      </p:sp>
      <p:cxnSp>
        <p:nvCxnSpPr>
          <p:cNvPr id="5" name="Straight Connector 4"/>
          <p:cNvCxnSpPr/>
          <p:nvPr/>
        </p:nvCxnSpPr>
        <p:spPr>
          <a:xfrm>
            <a:off x="2253448" y="1401856"/>
            <a:ext cx="0" cy="3108568"/>
          </a:xfrm>
          <a:prstGeom prst="line">
            <a:avLst/>
          </a:prstGeom>
          <a:ln w="381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 name="Content Placeholder 2"/>
          <p:cNvSpPr txBox="1">
            <a:spLocks/>
          </p:cNvSpPr>
          <p:nvPr/>
        </p:nvSpPr>
        <p:spPr>
          <a:xfrm>
            <a:off x="379467" y="2017610"/>
            <a:ext cx="2369460" cy="260399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FontTx/>
              <a:buNone/>
            </a:pPr>
            <a:r>
              <a:rPr lang="en-US" sz="2800" dirty="0" smtClean="0">
                <a:latin typeface="Tahoma"/>
                <a:cs typeface="Tahoma"/>
              </a:rPr>
              <a:t>4. SPACE</a:t>
            </a:r>
            <a:endParaRPr lang="en-US" sz="2800" dirty="0">
              <a:latin typeface="Tahoma"/>
              <a:cs typeface="Tahoma"/>
            </a:endParaRPr>
          </a:p>
        </p:txBody>
      </p:sp>
    </p:spTree>
    <p:extLst>
      <p:ext uri="{BB962C8B-B14F-4D97-AF65-F5344CB8AC3E}">
        <p14:creationId xmlns:p14="http://schemas.microsoft.com/office/powerpoint/2010/main" val="14329656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design-tips-non-designer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5"/>
            <a:ext cx="9144000" cy="4572000"/>
          </a:xfrm>
          <a:prstGeom prst="rect">
            <a:avLst/>
          </a:prstGeom>
        </p:spPr>
      </p:pic>
    </p:spTree>
    <p:extLst>
      <p:ext uri="{BB962C8B-B14F-4D97-AF65-F5344CB8AC3E}">
        <p14:creationId xmlns:p14="http://schemas.microsoft.com/office/powerpoint/2010/main" val="28910271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67" y="548761"/>
            <a:ext cx="5300459" cy="514451"/>
          </a:xfrm>
        </p:spPr>
        <p:txBody>
          <a:bodyPr>
            <a:noAutofit/>
          </a:bodyPr>
          <a:lstStyle/>
          <a:p>
            <a:pPr algn="l"/>
            <a:r>
              <a:rPr lang="en-US" sz="1600" dirty="0">
                <a:solidFill>
                  <a:srgbClr val="F6C16A"/>
                </a:solidFill>
                <a:latin typeface="Exo DemiBold"/>
                <a:cs typeface="Exo DemiBold"/>
              </a:rPr>
              <a:t>The Elements Of Art</a:t>
            </a:r>
            <a:br>
              <a:rPr lang="en-US" sz="1600" dirty="0">
                <a:solidFill>
                  <a:srgbClr val="F6C16A"/>
                </a:solidFill>
                <a:latin typeface="Exo DemiBold"/>
                <a:cs typeface="Exo DemiBold"/>
              </a:rPr>
            </a:br>
            <a:endParaRPr lang="en-US" sz="1600" dirty="0">
              <a:solidFill>
                <a:srgbClr val="F6C16A"/>
              </a:solidFill>
              <a:latin typeface="Exo DemiBold"/>
              <a:cs typeface="Exo DemiBold"/>
            </a:endParaRPr>
          </a:p>
        </p:txBody>
      </p:sp>
      <p:sp>
        <p:nvSpPr>
          <p:cNvPr id="3" name="Content Placeholder 2"/>
          <p:cNvSpPr>
            <a:spLocks noGrp="1"/>
          </p:cNvSpPr>
          <p:nvPr>
            <p:ph idx="1"/>
          </p:nvPr>
        </p:nvSpPr>
        <p:spPr>
          <a:xfrm>
            <a:off x="2523869" y="1422170"/>
            <a:ext cx="6373973" cy="3192767"/>
          </a:xfrm>
        </p:spPr>
        <p:txBody>
          <a:bodyPr>
            <a:noAutofit/>
          </a:bodyPr>
          <a:lstStyle/>
          <a:p>
            <a:pPr marL="0" indent="0">
              <a:buNone/>
            </a:pPr>
            <a:r>
              <a:rPr lang="en-US" sz="2800" dirty="0"/>
              <a:t>By controlling and shaping space in our designs, we create rhythm, direction, and motion. We create design flow through our use of space.</a:t>
            </a:r>
          </a:p>
        </p:txBody>
      </p:sp>
      <p:cxnSp>
        <p:nvCxnSpPr>
          <p:cNvPr id="5" name="Straight Connector 4"/>
          <p:cNvCxnSpPr/>
          <p:nvPr/>
        </p:nvCxnSpPr>
        <p:spPr>
          <a:xfrm>
            <a:off x="2253448" y="1401856"/>
            <a:ext cx="0" cy="3108568"/>
          </a:xfrm>
          <a:prstGeom prst="line">
            <a:avLst/>
          </a:prstGeom>
          <a:ln w="381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 name="Content Placeholder 2"/>
          <p:cNvSpPr txBox="1">
            <a:spLocks/>
          </p:cNvSpPr>
          <p:nvPr/>
        </p:nvSpPr>
        <p:spPr>
          <a:xfrm>
            <a:off x="379467" y="2017610"/>
            <a:ext cx="2369460" cy="260399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FontTx/>
              <a:buNone/>
            </a:pPr>
            <a:r>
              <a:rPr lang="en-US" sz="2800" dirty="0" smtClean="0">
                <a:latin typeface="Tahoma"/>
                <a:cs typeface="Tahoma"/>
              </a:rPr>
              <a:t>4. SPACE</a:t>
            </a:r>
            <a:endParaRPr lang="en-US" sz="2800" dirty="0">
              <a:latin typeface="Tahoma"/>
              <a:cs typeface="Tahoma"/>
            </a:endParaRPr>
          </a:p>
        </p:txBody>
      </p:sp>
    </p:spTree>
    <p:extLst>
      <p:ext uri="{BB962C8B-B14F-4D97-AF65-F5344CB8AC3E}">
        <p14:creationId xmlns:p14="http://schemas.microsoft.com/office/powerpoint/2010/main" val="371688467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7828</TotalTime>
  <Words>405</Words>
  <Application>Microsoft Macintosh PowerPoint</Application>
  <PresentationFormat>On-screen Show (16:9)</PresentationFormat>
  <Paragraphs>36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Story</vt:lpstr>
      <vt:lpstr>The Elements Of Art</vt:lpstr>
      <vt:lpstr>The Elements Of Art </vt:lpstr>
      <vt:lpstr>The Elements Of Art </vt:lpstr>
      <vt:lpstr>The Elements Of Art </vt:lpstr>
      <vt:lpstr>The Elements Of Art </vt:lpstr>
      <vt:lpstr>PowerPoint Presentation</vt:lpstr>
      <vt:lpstr>The Elements Of Art </vt:lpstr>
      <vt:lpstr>PowerPoint Presentation</vt:lpstr>
      <vt:lpstr>The Elements Of Art </vt:lpstr>
      <vt:lpstr>PowerPoint Presentation</vt:lpstr>
      <vt:lpstr>The Elements Of Art </vt:lpstr>
      <vt:lpstr>PowerPoint Presentation</vt:lpstr>
      <vt:lpstr>The Elements Of Art </vt:lpstr>
      <vt:lpstr>PowerPoint Presentation</vt:lpstr>
      <vt:lpstr>PowerPoint Presentation</vt:lpstr>
      <vt:lpstr>The Elements Of Art </vt:lpstr>
      <vt:lpstr>PowerPoint Presentation</vt:lpstr>
    </vt:vector>
  </TitlesOfParts>
  <Company>xm|creative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Elements Of Art</dc:title>
  <dc:creator>steve exum</dc:creator>
  <cp:lastModifiedBy>steve exum</cp:lastModifiedBy>
  <cp:revision>120</cp:revision>
  <dcterms:created xsi:type="dcterms:W3CDTF">2014-08-07T03:25:53Z</dcterms:created>
  <dcterms:modified xsi:type="dcterms:W3CDTF">2016-10-10T19:23:58Z</dcterms:modified>
</cp:coreProperties>
</file>