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58" r:id="rId3"/>
    <p:sldId id="290" r:id="rId4"/>
    <p:sldId id="257" r:id="rId5"/>
    <p:sldId id="291" r:id="rId6"/>
    <p:sldId id="292" r:id="rId7"/>
    <p:sldId id="259" r:id="rId8"/>
    <p:sldId id="293" r:id="rId9"/>
    <p:sldId id="260" r:id="rId10"/>
    <p:sldId id="294" r:id="rId11"/>
    <p:sldId id="261" r:id="rId12"/>
    <p:sldId id="295" r:id="rId13"/>
    <p:sldId id="289" r:id="rId14"/>
    <p:sldId id="296" r:id="rId15"/>
    <p:sldId id="262" r:id="rId16"/>
    <p:sldId id="297" r:id="rId17"/>
    <p:sldId id="263" r:id="rId18"/>
    <p:sldId id="298" r:id="rId19"/>
    <p:sldId id="264"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3" d="100"/>
          <a:sy n="113" d="100"/>
        </p:scale>
        <p:origin x="-14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CFC70-632E-C948-B63A-166A8E4472B3}" type="datetimeFigureOut">
              <a:rPr lang="en-US" smtClean="0"/>
              <a:t>6/29/15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E0EA6-82A4-C84D-9F2E-CE4FB89DF1C4}" type="slidenum">
              <a:rPr lang="en-US" smtClean="0"/>
              <a:t>‹#›</a:t>
            </a:fld>
            <a:endParaRPr lang="en-US"/>
          </a:p>
        </p:txBody>
      </p:sp>
    </p:spTree>
    <p:extLst>
      <p:ext uri="{BB962C8B-B14F-4D97-AF65-F5344CB8AC3E}">
        <p14:creationId xmlns:p14="http://schemas.microsoft.com/office/powerpoint/2010/main" val="2264999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ALL</a:t>
            </a:r>
          </a:p>
          <a:p>
            <a:r>
              <a:rPr lang="en-US" sz="1200" kern="1200" dirty="0" smtClean="0">
                <a:solidFill>
                  <a:schemeClr val="tx1"/>
                </a:solidFill>
                <a:effectLst/>
                <a:latin typeface="+mn-lt"/>
                <a:ea typeface="+mn-ea"/>
                <a:cs typeface="+mn-cs"/>
              </a:rPr>
              <a:t>B: BUBBLICIOUS C: CAMPBELLS</a:t>
            </a:r>
          </a:p>
          <a:p>
            <a:r>
              <a:rPr lang="en-US" sz="1200" kern="1200" dirty="0" smtClean="0">
                <a:solidFill>
                  <a:schemeClr val="tx1"/>
                </a:solidFill>
                <a:effectLst/>
                <a:latin typeface="+mn-lt"/>
                <a:ea typeface="+mn-ea"/>
                <a:cs typeface="+mn-cs"/>
              </a:rPr>
              <a:t>D: DAWN E: EGGO</a:t>
            </a:r>
          </a:p>
          <a:p>
            <a:r>
              <a:rPr lang="en-US" sz="1200" kern="1200" dirty="0" smtClean="0">
                <a:solidFill>
                  <a:schemeClr val="tx1"/>
                </a:solidFill>
                <a:effectLst/>
                <a:latin typeface="+mn-lt"/>
                <a:ea typeface="+mn-ea"/>
                <a:cs typeface="+mn-cs"/>
              </a:rPr>
              <a:t>F: FACEBOOK G: GATORADE</a:t>
            </a:r>
          </a:p>
          <a:p>
            <a:r>
              <a:rPr lang="en-US" sz="1200" kern="1200" dirty="0" smtClean="0">
                <a:solidFill>
                  <a:schemeClr val="tx1"/>
                </a:solidFill>
                <a:effectLst/>
                <a:latin typeface="+mn-lt"/>
                <a:ea typeface="+mn-ea"/>
                <a:cs typeface="+mn-cs"/>
              </a:rPr>
              <a:t>H: HISTORY CHANNEL I: IPAD</a:t>
            </a:r>
          </a:p>
          <a:p>
            <a:r>
              <a:rPr lang="en-US" sz="1200" kern="1200" dirty="0" smtClean="0">
                <a:solidFill>
                  <a:schemeClr val="tx1"/>
                </a:solidFill>
                <a:effectLst/>
                <a:latin typeface="+mn-lt"/>
                <a:ea typeface="+mn-ea"/>
                <a:cs typeface="+mn-cs"/>
              </a:rPr>
              <a:t>J: JELLO (SUGAR FREE) K: KOOLAID</a:t>
            </a:r>
          </a:p>
          <a:p>
            <a:r>
              <a:rPr lang="en-US" sz="1200" kern="1200" dirty="0" smtClean="0">
                <a:solidFill>
                  <a:schemeClr val="tx1"/>
                </a:solidFill>
                <a:effectLst/>
                <a:latin typeface="+mn-lt"/>
                <a:ea typeface="+mn-ea"/>
                <a:cs typeface="+mn-cs"/>
              </a:rPr>
              <a:t>L: LYSOL</a:t>
            </a:r>
          </a:p>
          <a:p>
            <a:r>
              <a:rPr lang="en-US" sz="1200" kern="1200" dirty="0" smtClean="0">
                <a:solidFill>
                  <a:schemeClr val="tx1"/>
                </a:solidFill>
                <a:effectLst/>
                <a:latin typeface="+mn-lt"/>
                <a:ea typeface="+mn-ea"/>
                <a:cs typeface="+mn-cs"/>
              </a:rPr>
              <a:t>M: M N M'S</a:t>
            </a:r>
          </a:p>
          <a:p>
            <a:r>
              <a:rPr lang="en-US" sz="1200" kern="1200" dirty="0" smtClean="0">
                <a:solidFill>
                  <a:schemeClr val="tx1"/>
                </a:solidFill>
                <a:effectLst/>
                <a:latin typeface="+mn-lt"/>
                <a:ea typeface="+mn-ea"/>
                <a:cs typeface="+mn-cs"/>
              </a:rPr>
              <a:t>N: NILLA WAFERS O: OREO</a:t>
            </a:r>
          </a:p>
          <a:p>
            <a:r>
              <a:rPr lang="en-US" sz="1200" kern="1200" dirty="0" smtClean="0">
                <a:solidFill>
                  <a:schemeClr val="tx1"/>
                </a:solidFill>
                <a:effectLst/>
                <a:latin typeface="+mn-lt"/>
                <a:ea typeface="+mn-ea"/>
                <a:cs typeface="+mn-cs"/>
              </a:rPr>
              <a:t>P: PEZ</a:t>
            </a:r>
          </a:p>
          <a:p>
            <a:r>
              <a:rPr lang="en-US" sz="1200" kern="1200" dirty="0" smtClean="0">
                <a:solidFill>
                  <a:schemeClr val="tx1"/>
                </a:solidFill>
                <a:effectLst/>
                <a:latin typeface="+mn-lt"/>
                <a:ea typeface="+mn-ea"/>
                <a:cs typeface="+mn-cs"/>
              </a:rPr>
              <a:t>Q: Q-TIPS R: REESE'S</a:t>
            </a:r>
          </a:p>
          <a:p>
            <a:r>
              <a:rPr lang="en-US" sz="1200" kern="1200" dirty="0" smtClean="0">
                <a:solidFill>
                  <a:schemeClr val="tx1"/>
                </a:solidFill>
                <a:effectLst/>
                <a:latin typeface="+mn-lt"/>
                <a:ea typeface="+mn-ea"/>
                <a:cs typeface="+mn-cs"/>
              </a:rPr>
              <a:t>S: STARBURST T: TIDE</a:t>
            </a:r>
          </a:p>
          <a:p>
            <a:r>
              <a:rPr lang="en-US" sz="1200" kern="1200" dirty="0" smtClean="0">
                <a:solidFill>
                  <a:schemeClr val="tx1"/>
                </a:solidFill>
                <a:effectLst/>
                <a:latin typeface="+mn-lt"/>
                <a:ea typeface="+mn-ea"/>
                <a:cs typeface="+mn-cs"/>
              </a:rPr>
              <a:t>U: UNIVERSITY OF MIAMI HURRICANES V: V8</a:t>
            </a:r>
          </a:p>
          <a:p>
            <a:r>
              <a:rPr lang="en-US" sz="1200" kern="1200" dirty="0" smtClean="0">
                <a:solidFill>
                  <a:schemeClr val="tx1"/>
                </a:solidFill>
                <a:effectLst/>
                <a:latin typeface="+mn-lt"/>
                <a:ea typeface="+mn-ea"/>
                <a:cs typeface="+mn-cs"/>
              </a:rPr>
              <a:t>W: WILSON X: XBOX</a:t>
            </a:r>
          </a:p>
          <a:p>
            <a:r>
              <a:rPr lang="en-US" sz="1200" kern="1200" dirty="0" smtClean="0">
                <a:solidFill>
                  <a:schemeClr val="tx1"/>
                </a:solidFill>
                <a:effectLst/>
                <a:latin typeface="+mn-lt"/>
                <a:ea typeface="+mn-ea"/>
                <a:cs typeface="+mn-cs"/>
              </a:rPr>
              <a:t>Y: YORK PEPPERMINT PATTIES Z: ZEST</a:t>
            </a:r>
          </a:p>
          <a:p>
            <a:endParaRPr lang="en-US" dirty="0"/>
          </a:p>
        </p:txBody>
      </p:sp>
      <p:sp>
        <p:nvSpPr>
          <p:cNvPr id="4" name="Slide Number Placeholder 3"/>
          <p:cNvSpPr>
            <a:spLocks noGrp="1"/>
          </p:cNvSpPr>
          <p:nvPr>
            <p:ph type="sldNum" sz="quarter" idx="10"/>
          </p:nvPr>
        </p:nvSpPr>
        <p:spPr/>
        <p:txBody>
          <a:bodyPr/>
          <a:lstStyle/>
          <a:p>
            <a:fld id="{4C0E0EA6-82A4-C84D-9F2E-CE4FB89DF1C4}" type="slidenum">
              <a:rPr lang="en-US" smtClean="0"/>
              <a:t>14</a:t>
            </a:fld>
            <a:endParaRPr lang="en-US"/>
          </a:p>
        </p:txBody>
      </p:sp>
    </p:spTree>
    <p:extLst>
      <p:ext uri="{BB962C8B-B14F-4D97-AF65-F5344CB8AC3E}">
        <p14:creationId xmlns:p14="http://schemas.microsoft.com/office/powerpoint/2010/main" val="132605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ALL</a:t>
            </a:r>
          </a:p>
          <a:p>
            <a:r>
              <a:rPr lang="en-US" sz="1200" kern="1200" dirty="0" smtClean="0">
                <a:solidFill>
                  <a:schemeClr val="tx1"/>
                </a:solidFill>
                <a:effectLst/>
                <a:latin typeface="+mn-lt"/>
                <a:ea typeface="+mn-ea"/>
                <a:cs typeface="+mn-cs"/>
              </a:rPr>
              <a:t>B: BUBBLICIOUS C: CAMPBELLS</a:t>
            </a:r>
          </a:p>
          <a:p>
            <a:r>
              <a:rPr lang="en-US" sz="1200" kern="1200" dirty="0" smtClean="0">
                <a:solidFill>
                  <a:schemeClr val="tx1"/>
                </a:solidFill>
                <a:effectLst/>
                <a:latin typeface="+mn-lt"/>
                <a:ea typeface="+mn-ea"/>
                <a:cs typeface="+mn-cs"/>
              </a:rPr>
              <a:t>D: DAWN E: EGGO</a:t>
            </a:r>
          </a:p>
          <a:p>
            <a:r>
              <a:rPr lang="en-US" sz="1200" kern="1200" dirty="0" smtClean="0">
                <a:solidFill>
                  <a:schemeClr val="tx1"/>
                </a:solidFill>
                <a:effectLst/>
                <a:latin typeface="+mn-lt"/>
                <a:ea typeface="+mn-ea"/>
                <a:cs typeface="+mn-cs"/>
              </a:rPr>
              <a:t>F: FACEBOOK G: GATORADE</a:t>
            </a:r>
          </a:p>
          <a:p>
            <a:r>
              <a:rPr lang="en-US" sz="1200" kern="1200" dirty="0" smtClean="0">
                <a:solidFill>
                  <a:schemeClr val="tx1"/>
                </a:solidFill>
                <a:effectLst/>
                <a:latin typeface="+mn-lt"/>
                <a:ea typeface="+mn-ea"/>
                <a:cs typeface="+mn-cs"/>
              </a:rPr>
              <a:t>H: HISTORY CHANNEL I: IPAD</a:t>
            </a:r>
          </a:p>
          <a:p>
            <a:r>
              <a:rPr lang="en-US" sz="1200" kern="1200" dirty="0" smtClean="0">
                <a:solidFill>
                  <a:schemeClr val="tx1"/>
                </a:solidFill>
                <a:effectLst/>
                <a:latin typeface="+mn-lt"/>
                <a:ea typeface="+mn-ea"/>
                <a:cs typeface="+mn-cs"/>
              </a:rPr>
              <a:t>J: JELLO (SUGAR FREE) K: KOOLAID</a:t>
            </a:r>
          </a:p>
          <a:p>
            <a:r>
              <a:rPr lang="en-US" sz="1200" kern="1200" dirty="0" smtClean="0">
                <a:solidFill>
                  <a:schemeClr val="tx1"/>
                </a:solidFill>
                <a:effectLst/>
                <a:latin typeface="+mn-lt"/>
                <a:ea typeface="+mn-ea"/>
                <a:cs typeface="+mn-cs"/>
              </a:rPr>
              <a:t>L: LYSOL</a:t>
            </a:r>
          </a:p>
          <a:p>
            <a:r>
              <a:rPr lang="en-US" sz="1200" kern="1200" dirty="0" smtClean="0">
                <a:solidFill>
                  <a:schemeClr val="tx1"/>
                </a:solidFill>
                <a:effectLst/>
                <a:latin typeface="+mn-lt"/>
                <a:ea typeface="+mn-ea"/>
                <a:cs typeface="+mn-cs"/>
              </a:rPr>
              <a:t>M: M N M'S</a:t>
            </a:r>
          </a:p>
          <a:p>
            <a:r>
              <a:rPr lang="en-US" sz="1200" kern="1200" dirty="0" smtClean="0">
                <a:solidFill>
                  <a:schemeClr val="tx1"/>
                </a:solidFill>
                <a:effectLst/>
                <a:latin typeface="+mn-lt"/>
                <a:ea typeface="+mn-ea"/>
                <a:cs typeface="+mn-cs"/>
              </a:rPr>
              <a:t>N: NILLA WAFERS O: OREO</a:t>
            </a:r>
          </a:p>
          <a:p>
            <a:r>
              <a:rPr lang="en-US" sz="1200" kern="1200" dirty="0" smtClean="0">
                <a:solidFill>
                  <a:schemeClr val="tx1"/>
                </a:solidFill>
                <a:effectLst/>
                <a:latin typeface="+mn-lt"/>
                <a:ea typeface="+mn-ea"/>
                <a:cs typeface="+mn-cs"/>
              </a:rPr>
              <a:t>P: PEZ</a:t>
            </a:r>
          </a:p>
          <a:p>
            <a:r>
              <a:rPr lang="en-US" sz="1200" kern="1200" dirty="0" smtClean="0">
                <a:solidFill>
                  <a:schemeClr val="tx1"/>
                </a:solidFill>
                <a:effectLst/>
                <a:latin typeface="+mn-lt"/>
                <a:ea typeface="+mn-ea"/>
                <a:cs typeface="+mn-cs"/>
              </a:rPr>
              <a:t>Q: Q-TIPS R: REESE'S</a:t>
            </a:r>
          </a:p>
          <a:p>
            <a:r>
              <a:rPr lang="en-US" sz="1200" kern="1200" dirty="0" smtClean="0">
                <a:solidFill>
                  <a:schemeClr val="tx1"/>
                </a:solidFill>
                <a:effectLst/>
                <a:latin typeface="+mn-lt"/>
                <a:ea typeface="+mn-ea"/>
                <a:cs typeface="+mn-cs"/>
              </a:rPr>
              <a:t>S: STARBURST T: TIDE</a:t>
            </a:r>
          </a:p>
          <a:p>
            <a:r>
              <a:rPr lang="en-US" sz="1200" kern="1200" dirty="0" smtClean="0">
                <a:solidFill>
                  <a:schemeClr val="tx1"/>
                </a:solidFill>
                <a:effectLst/>
                <a:latin typeface="+mn-lt"/>
                <a:ea typeface="+mn-ea"/>
                <a:cs typeface="+mn-cs"/>
              </a:rPr>
              <a:t>U: UNIVERSITY OF MIAMI HURRICANES V: V8</a:t>
            </a:r>
          </a:p>
          <a:p>
            <a:r>
              <a:rPr lang="en-US" sz="1200" kern="1200" dirty="0" smtClean="0">
                <a:solidFill>
                  <a:schemeClr val="tx1"/>
                </a:solidFill>
                <a:effectLst/>
                <a:latin typeface="+mn-lt"/>
                <a:ea typeface="+mn-ea"/>
                <a:cs typeface="+mn-cs"/>
              </a:rPr>
              <a:t>W: WILSON X: XBOX</a:t>
            </a:r>
          </a:p>
          <a:p>
            <a:r>
              <a:rPr lang="en-US" sz="1200" kern="1200" dirty="0" smtClean="0">
                <a:solidFill>
                  <a:schemeClr val="tx1"/>
                </a:solidFill>
                <a:effectLst/>
                <a:latin typeface="+mn-lt"/>
                <a:ea typeface="+mn-ea"/>
                <a:cs typeface="+mn-cs"/>
              </a:rPr>
              <a:t>Y: YORK PEPPERMINT PATTIES Z: ZEST</a:t>
            </a:r>
          </a:p>
          <a:p>
            <a:endParaRPr lang="en-US" dirty="0"/>
          </a:p>
        </p:txBody>
      </p:sp>
      <p:sp>
        <p:nvSpPr>
          <p:cNvPr id="4" name="Slide Number Placeholder 3"/>
          <p:cNvSpPr>
            <a:spLocks noGrp="1"/>
          </p:cNvSpPr>
          <p:nvPr>
            <p:ph type="sldNum" sz="quarter" idx="10"/>
          </p:nvPr>
        </p:nvSpPr>
        <p:spPr/>
        <p:txBody>
          <a:bodyPr/>
          <a:lstStyle/>
          <a:p>
            <a:fld id="{4C0E0EA6-82A4-C84D-9F2E-CE4FB89DF1C4}" type="slidenum">
              <a:rPr lang="en-US" smtClean="0"/>
              <a:t>16</a:t>
            </a:fld>
            <a:endParaRPr lang="en-US"/>
          </a:p>
        </p:txBody>
      </p:sp>
    </p:spTree>
    <p:extLst>
      <p:ext uri="{BB962C8B-B14F-4D97-AF65-F5344CB8AC3E}">
        <p14:creationId xmlns:p14="http://schemas.microsoft.com/office/powerpoint/2010/main" val="132605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ALL</a:t>
            </a:r>
          </a:p>
          <a:p>
            <a:r>
              <a:rPr lang="en-US" sz="1200" kern="1200" dirty="0" smtClean="0">
                <a:solidFill>
                  <a:schemeClr val="tx1"/>
                </a:solidFill>
                <a:effectLst/>
                <a:latin typeface="+mn-lt"/>
                <a:ea typeface="+mn-ea"/>
                <a:cs typeface="+mn-cs"/>
              </a:rPr>
              <a:t>B: BUBBLICIOUS C: CAMPBELLS</a:t>
            </a:r>
          </a:p>
          <a:p>
            <a:r>
              <a:rPr lang="en-US" sz="1200" kern="1200" dirty="0" smtClean="0">
                <a:solidFill>
                  <a:schemeClr val="tx1"/>
                </a:solidFill>
                <a:effectLst/>
                <a:latin typeface="+mn-lt"/>
                <a:ea typeface="+mn-ea"/>
                <a:cs typeface="+mn-cs"/>
              </a:rPr>
              <a:t>D: DAWN E: EGGO</a:t>
            </a:r>
          </a:p>
          <a:p>
            <a:r>
              <a:rPr lang="en-US" sz="1200" kern="1200" dirty="0" smtClean="0">
                <a:solidFill>
                  <a:schemeClr val="tx1"/>
                </a:solidFill>
                <a:effectLst/>
                <a:latin typeface="+mn-lt"/>
                <a:ea typeface="+mn-ea"/>
                <a:cs typeface="+mn-cs"/>
              </a:rPr>
              <a:t>F: FACEBOOK G: GATORADE</a:t>
            </a:r>
          </a:p>
          <a:p>
            <a:r>
              <a:rPr lang="en-US" sz="1200" kern="1200" dirty="0" smtClean="0">
                <a:solidFill>
                  <a:schemeClr val="tx1"/>
                </a:solidFill>
                <a:effectLst/>
                <a:latin typeface="+mn-lt"/>
                <a:ea typeface="+mn-ea"/>
                <a:cs typeface="+mn-cs"/>
              </a:rPr>
              <a:t>H: HISTORY CHANNEL I: IPAD</a:t>
            </a:r>
          </a:p>
          <a:p>
            <a:r>
              <a:rPr lang="en-US" sz="1200" kern="1200" dirty="0" smtClean="0">
                <a:solidFill>
                  <a:schemeClr val="tx1"/>
                </a:solidFill>
                <a:effectLst/>
                <a:latin typeface="+mn-lt"/>
                <a:ea typeface="+mn-ea"/>
                <a:cs typeface="+mn-cs"/>
              </a:rPr>
              <a:t>J: JELLO (SUGAR FREE) K: KOOLAID</a:t>
            </a:r>
          </a:p>
          <a:p>
            <a:r>
              <a:rPr lang="en-US" sz="1200" kern="1200" dirty="0" smtClean="0">
                <a:solidFill>
                  <a:schemeClr val="tx1"/>
                </a:solidFill>
                <a:effectLst/>
                <a:latin typeface="+mn-lt"/>
                <a:ea typeface="+mn-ea"/>
                <a:cs typeface="+mn-cs"/>
              </a:rPr>
              <a:t>L: LYSOL</a:t>
            </a:r>
          </a:p>
          <a:p>
            <a:r>
              <a:rPr lang="en-US" sz="1200" kern="1200" dirty="0" smtClean="0">
                <a:solidFill>
                  <a:schemeClr val="tx1"/>
                </a:solidFill>
                <a:effectLst/>
                <a:latin typeface="+mn-lt"/>
                <a:ea typeface="+mn-ea"/>
                <a:cs typeface="+mn-cs"/>
              </a:rPr>
              <a:t>M: M N M'S</a:t>
            </a:r>
          </a:p>
          <a:p>
            <a:r>
              <a:rPr lang="en-US" sz="1200" kern="1200" dirty="0" smtClean="0">
                <a:solidFill>
                  <a:schemeClr val="tx1"/>
                </a:solidFill>
                <a:effectLst/>
                <a:latin typeface="+mn-lt"/>
                <a:ea typeface="+mn-ea"/>
                <a:cs typeface="+mn-cs"/>
              </a:rPr>
              <a:t>N: NILLA WAFERS O: OREO</a:t>
            </a:r>
          </a:p>
          <a:p>
            <a:r>
              <a:rPr lang="en-US" sz="1200" kern="1200" dirty="0" smtClean="0">
                <a:solidFill>
                  <a:schemeClr val="tx1"/>
                </a:solidFill>
                <a:effectLst/>
                <a:latin typeface="+mn-lt"/>
                <a:ea typeface="+mn-ea"/>
                <a:cs typeface="+mn-cs"/>
              </a:rPr>
              <a:t>P: PEZ</a:t>
            </a:r>
          </a:p>
          <a:p>
            <a:r>
              <a:rPr lang="en-US" sz="1200" kern="1200" dirty="0" smtClean="0">
                <a:solidFill>
                  <a:schemeClr val="tx1"/>
                </a:solidFill>
                <a:effectLst/>
                <a:latin typeface="+mn-lt"/>
                <a:ea typeface="+mn-ea"/>
                <a:cs typeface="+mn-cs"/>
              </a:rPr>
              <a:t>Q: Q-TIPS R: REESE'S</a:t>
            </a:r>
          </a:p>
          <a:p>
            <a:r>
              <a:rPr lang="en-US" sz="1200" kern="1200" dirty="0" smtClean="0">
                <a:solidFill>
                  <a:schemeClr val="tx1"/>
                </a:solidFill>
                <a:effectLst/>
                <a:latin typeface="+mn-lt"/>
                <a:ea typeface="+mn-ea"/>
                <a:cs typeface="+mn-cs"/>
              </a:rPr>
              <a:t>S: STARBURST T: TIDE</a:t>
            </a:r>
          </a:p>
          <a:p>
            <a:r>
              <a:rPr lang="en-US" sz="1200" kern="1200" dirty="0" smtClean="0">
                <a:solidFill>
                  <a:schemeClr val="tx1"/>
                </a:solidFill>
                <a:effectLst/>
                <a:latin typeface="+mn-lt"/>
                <a:ea typeface="+mn-ea"/>
                <a:cs typeface="+mn-cs"/>
              </a:rPr>
              <a:t>U: UNIVERSITY OF MIAMI HURRICANES V: V8</a:t>
            </a:r>
          </a:p>
          <a:p>
            <a:r>
              <a:rPr lang="en-US" sz="1200" kern="1200" dirty="0" smtClean="0">
                <a:solidFill>
                  <a:schemeClr val="tx1"/>
                </a:solidFill>
                <a:effectLst/>
                <a:latin typeface="+mn-lt"/>
                <a:ea typeface="+mn-ea"/>
                <a:cs typeface="+mn-cs"/>
              </a:rPr>
              <a:t>W: WILSON X: XBOX</a:t>
            </a:r>
          </a:p>
          <a:p>
            <a:r>
              <a:rPr lang="en-US" sz="1200" kern="1200" dirty="0" smtClean="0">
                <a:solidFill>
                  <a:schemeClr val="tx1"/>
                </a:solidFill>
                <a:effectLst/>
                <a:latin typeface="+mn-lt"/>
                <a:ea typeface="+mn-ea"/>
                <a:cs typeface="+mn-cs"/>
              </a:rPr>
              <a:t>Y: YORK PEPPERMINT PATTIES Z: ZEST</a:t>
            </a:r>
          </a:p>
          <a:p>
            <a:endParaRPr lang="en-US" dirty="0"/>
          </a:p>
        </p:txBody>
      </p:sp>
      <p:sp>
        <p:nvSpPr>
          <p:cNvPr id="4" name="Slide Number Placeholder 3"/>
          <p:cNvSpPr>
            <a:spLocks noGrp="1"/>
          </p:cNvSpPr>
          <p:nvPr>
            <p:ph type="sldNum" sz="quarter" idx="10"/>
          </p:nvPr>
        </p:nvSpPr>
        <p:spPr/>
        <p:txBody>
          <a:bodyPr/>
          <a:lstStyle/>
          <a:p>
            <a:fld id="{4C0E0EA6-82A4-C84D-9F2E-CE4FB89DF1C4}" type="slidenum">
              <a:rPr lang="en-US" smtClean="0"/>
              <a:t>18</a:t>
            </a:fld>
            <a:endParaRPr lang="en-US"/>
          </a:p>
        </p:txBody>
      </p:sp>
    </p:spTree>
    <p:extLst>
      <p:ext uri="{BB962C8B-B14F-4D97-AF65-F5344CB8AC3E}">
        <p14:creationId xmlns:p14="http://schemas.microsoft.com/office/powerpoint/2010/main" val="132605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9"/>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6" name="Footer Placeholder 5"/>
          <p:cNvSpPr>
            <a:spLocks noGrp="1"/>
          </p:cNvSpPr>
          <p:nvPr>
            <p:ph type="ftr" sz="quarter" idx="11"/>
          </p:nvPr>
        </p:nvSpPr>
        <p:spPr>
          <a:xfrm>
            <a:off x="354105"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201"/>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600"/>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6" name="Footer Placeholder 5"/>
          <p:cNvSpPr>
            <a:spLocks noGrp="1"/>
          </p:cNvSpPr>
          <p:nvPr>
            <p:ph type="ftr" sz="quarter" idx="11"/>
          </p:nvPr>
        </p:nvSpPr>
        <p:spPr>
          <a:xfrm>
            <a:off x="354105"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600"/>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6" name="Footer Placeholder 5"/>
          <p:cNvSpPr>
            <a:spLocks noGrp="1"/>
          </p:cNvSpPr>
          <p:nvPr>
            <p:ph type="ftr" sz="quarter" idx="11"/>
          </p:nvPr>
        </p:nvSpPr>
        <p:spPr>
          <a:xfrm>
            <a:off x="354105"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1"/>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1"/>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2" y="1869142"/>
            <a:ext cx="7770813" cy="425702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1"/>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801" y="5257800"/>
            <a:ext cx="7770813" cy="874059"/>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
        <p:nvSpPr>
          <p:cNvPr id="8" name="Picture Placeholder 7"/>
          <p:cNvSpPr>
            <a:spLocks noGrp="1"/>
          </p:cNvSpPr>
          <p:nvPr>
            <p:ph type="pic" sz="quarter" idx="13"/>
          </p:nvPr>
        </p:nvSpPr>
        <p:spPr>
          <a:xfrm rot="21540000">
            <a:off x="2056198" y="424651"/>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2" y="2756649"/>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5" name="Footer Placeholder 4"/>
          <p:cNvSpPr>
            <a:spLocks noGrp="1"/>
          </p:cNvSpPr>
          <p:nvPr>
            <p:ph type="ftr" sz="quarter" idx="11"/>
          </p:nvPr>
        </p:nvSpPr>
        <p:spPr>
          <a:xfrm>
            <a:off x="354105"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5"/>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40"/>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40"/>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6" name="Footer Placeholder 5"/>
          <p:cNvSpPr>
            <a:spLocks noGrp="1"/>
          </p:cNvSpPr>
          <p:nvPr>
            <p:ph type="ftr" sz="quarter" idx="11"/>
          </p:nvPr>
        </p:nvSpPr>
        <p:spPr>
          <a:xfrm>
            <a:off x="354105"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5"/>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8" name="Footer Placeholder 7"/>
          <p:cNvSpPr>
            <a:spLocks noGrp="1"/>
          </p:cNvSpPr>
          <p:nvPr>
            <p:ph type="ftr" sz="quarter" idx="11"/>
          </p:nvPr>
        </p:nvSpPr>
        <p:spPr>
          <a:xfrm>
            <a:off x="354105"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4" name="Footer Placeholder 3"/>
          <p:cNvSpPr>
            <a:spLocks noGrp="1"/>
          </p:cNvSpPr>
          <p:nvPr>
            <p:ph type="ftr" sz="quarter" idx="11"/>
          </p:nvPr>
        </p:nvSpPr>
        <p:spPr>
          <a:xfrm>
            <a:off x="354105"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3" name="Footer Placeholder 2"/>
          <p:cNvSpPr>
            <a:spLocks noGrp="1"/>
          </p:cNvSpPr>
          <p:nvPr>
            <p:ph type="ftr" sz="quarter" idx="11"/>
          </p:nvPr>
        </p:nvSpPr>
        <p:spPr>
          <a:xfrm>
            <a:off x="354105"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49"/>
            <a:ext cx="3657600" cy="1162051"/>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1"/>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0435" y="6356351"/>
            <a:ext cx="2133600" cy="365125"/>
          </a:xfrm>
          <a:prstGeom prst="rect">
            <a:avLst/>
          </a:prstGeom>
        </p:spPr>
        <p:txBody>
          <a:bodyPr/>
          <a:lstStyle/>
          <a:p>
            <a:fld id="{24DF8122-B5AD-7641-9B14-2B6E69DCB18D}" type="datetimeFigureOut">
              <a:rPr lang="en-US" smtClean="0"/>
              <a:t>6/29/15</a:t>
            </a:fld>
            <a:endParaRPr lang="en-US"/>
          </a:p>
        </p:txBody>
      </p:sp>
      <p:sp>
        <p:nvSpPr>
          <p:cNvPr id="6" name="Footer Placeholder 5"/>
          <p:cNvSpPr>
            <a:spLocks noGrp="1"/>
          </p:cNvSpPr>
          <p:nvPr>
            <p:ph type="ftr" sz="quarter" idx="11"/>
          </p:nvPr>
        </p:nvSpPr>
        <p:spPr>
          <a:xfrm>
            <a:off x="354105"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229100" y="6356351"/>
            <a:ext cx="685800" cy="365125"/>
          </a:xfrm>
          <a:prstGeom prst="rect">
            <a:avLst/>
          </a:prstGeom>
        </p:spPr>
        <p:txBody>
          <a:bodyPr/>
          <a:lstStyle/>
          <a:p>
            <a:fld id="{E0C7689E-7B92-5145-8BF6-3C6F5199E2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jpg"/><Relationship Id="rId17" Type="http://schemas.openxmlformats.org/officeDocument/2006/relationships/image" Target="../media/image4.emf"/><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Picture 10" descr="TV.jpg"/>
          <p:cNvPicPr>
            <a:picLocks noChangeAspect="1"/>
          </p:cNvPicPr>
          <p:nvPr userDrawn="1"/>
        </p:nvPicPr>
        <p:blipFill rotWithShape="1">
          <a:blip r:embed="rId16">
            <a:extLst>
              <a:ext uri="{28A0092B-C50C-407E-A947-70E740481C1C}">
                <a14:useLocalDpi xmlns:a14="http://schemas.microsoft.com/office/drawing/2010/main" val="0"/>
              </a:ext>
            </a:extLst>
          </a:blip>
          <a:srcRect t="32592" b="25612"/>
          <a:stretch/>
        </p:blipFill>
        <p:spPr>
          <a:xfrm>
            <a:off x="0" y="6165551"/>
            <a:ext cx="9144000" cy="692449"/>
          </a:xfrm>
          <a:prstGeom prst="rect">
            <a:avLst/>
          </a:prstGeom>
        </p:spPr>
      </p:pic>
      <p:sp>
        <p:nvSpPr>
          <p:cNvPr id="2" name="Title Placeholder 1"/>
          <p:cNvSpPr>
            <a:spLocks noGrp="1"/>
          </p:cNvSpPr>
          <p:nvPr>
            <p:ph type="title"/>
          </p:nvPr>
        </p:nvSpPr>
        <p:spPr>
          <a:xfrm>
            <a:off x="685802" y="121025"/>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dirty="0"/>
          </a:p>
        </p:txBody>
      </p:sp>
      <p:sp>
        <p:nvSpPr>
          <p:cNvPr id="3" name="Text Placeholder 2"/>
          <p:cNvSpPr>
            <a:spLocks noGrp="1"/>
          </p:cNvSpPr>
          <p:nvPr>
            <p:ph type="body" idx="1"/>
          </p:nvPr>
        </p:nvSpPr>
        <p:spPr>
          <a:xfrm>
            <a:off x="685802" y="1752601"/>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9" name="Straight Connector 8"/>
          <p:cNvCxnSpPr/>
          <p:nvPr/>
        </p:nvCxnSpPr>
        <p:spPr>
          <a:xfrm flipV="1">
            <a:off x="0" y="6165551"/>
            <a:ext cx="9144000" cy="10748"/>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10" name="Picture 9" descr="Eagle_Pantone.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18467" y="6252589"/>
            <a:ext cx="589271" cy="421720"/>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spcBef>
          <a:spcPct val="0"/>
        </a:spcBef>
        <a:buNone/>
        <a:defRPr sz="4000" b="0" i="0" kern="1200">
          <a:solidFill>
            <a:srgbClr val="FFCC66"/>
          </a:solidFill>
          <a:effectLst>
            <a:outerShdw blurRad="50800" dist="50800" dir="5400000" sx="101000" sy="101000" algn="t" rotWithShape="0">
              <a:prstClr val="black">
                <a:alpha val="40000"/>
              </a:prstClr>
            </a:outerShdw>
          </a:effectLst>
          <a:latin typeface="Diavlo Medium Regular"/>
          <a:ea typeface="+mj-ea"/>
          <a:cs typeface="Diavlo Medium Regular"/>
        </a:defRPr>
      </a:lvl1pPr>
    </p:titleStyle>
    <p:bodyStyle>
      <a:lvl1pPr marL="342900" indent="-342900" algn="l" defTabSz="914400" rtl="0" eaLnBrk="1" latinLnBrk="0" hangingPunct="1">
        <a:spcBef>
          <a:spcPts val="2000"/>
        </a:spcBef>
        <a:buFontTx/>
        <a:buBlip>
          <a:blip r:embed="rId18"/>
        </a:buBlip>
        <a:defRPr sz="22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685800" indent="-336550" algn="l" defTabSz="914400" rtl="0" eaLnBrk="1" latinLnBrk="0" hangingPunct="1">
        <a:spcBef>
          <a:spcPts val="600"/>
        </a:spcBef>
        <a:buFontTx/>
        <a:buBlip>
          <a:blip r:embed="rId18"/>
        </a:buBlip>
        <a:defRPr sz="20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2pPr>
      <a:lvl3pPr marL="1035050" indent="-3492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3pPr>
      <a:lvl4pPr marL="1371600" indent="-3365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4pPr>
      <a:lvl5pPr marL="1720850" indent="-349250" algn="l" defTabSz="914400" rtl="0" eaLnBrk="1" latinLnBrk="0" hangingPunct="1">
        <a:spcBef>
          <a:spcPts val="600"/>
        </a:spcBef>
        <a:buFontTx/>
        <a:buBlip>
          <a:blip r:embed="rId18"/>
        </a:buBlip>
        <a:defRPr sz="1800" b="0" i="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solidFill>
                  <a:srgbClr val="F6C16A"/>
                </a:solidFill>
                <a:effectLst/>
                <a:latin typeface="Diavlo Book Regular"/>
                <a:cs typeface="Diavlo Book Regular"/>
              </a:rPr>
              <a:t>Introduction to Advertising:</a:t>
            </a:r>
          </a:p>
        </p:txBody>
      </p:sp>
      <p:sp>
        <p:nvSpPr>
          <p:cNvPr id="3" name="Subtitle 2"/>
          <p:cNvSpPr>
            <a:spLocks noGrp="1"/>
          </p:cNvSpPr>
          <p:nvPr>
            <p:ph type="subTitle" idx="1"/>
          </p:nvPr>
        </p:nvSpPr>
        <p:spPr/>
        <p:txBody>
          <a:bodyPr/>
          <a:lstStyle/>
          <a:p>
            <a:r>
              <a:rPr lang="en-US" dirty="0">
                <a:effectLst/>
                <a:latin typeface="Calibri"/>
                <a:cs typeface="Calibri"/>
              </a:rPr>
              <a:t>10 Principles of Effective Advertising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371247" cy="6172200"/>
          </a:xfrm>
          <a:prstGeom prst="rect">
            <a:avLst/>
          </a:prstGeom>
        </p:spPr>
      </p:pic>
    </p:spTree>
    <p:extLst>
      <p:ext uri="{BB962C8B-B14F-4D97-AF65-F5344CB8AC3E}">
        <p14:creationId xmlns:p14="http://schemas.microsoft.com/office/powerpoint/2010/main" val="26004872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Diavlo Book Regular"/>
                <a:cs typeface="Diavlo Book Regular"/>
              </a:rPr>
              <a:t>6. Be Informative</a:t>
            </a:r>
          </a:p>
        </p:txBody>
      </p:sp>
      <p:sp>
        <p:nvSpPr>
          <p:cNvPr id="3" name="Content Placeholder 2"/>
          <p:cNvSpPr>
            <a:spLocks noGrp="1"/>
          </p:cNvSpPr>
          <p:nvPr>
            <p:ph idx="1"/>
          </p:nvPr>
        </p:nvSpPr>
        <p:spPr>
          <a:xfrm>
            <a:off x="685802" y="1371600"/>
            <a:ext cx="7770813" cy="4257023"/>
          </a:xfrm>
        </p:spPr>
        <p:txBody>
          <a:bodyPr/>
          <a:lstStyle/>
          <a:p>
            <a:r>
              <a:rPr lang="en-US" dirty="0">
                <a:effectLst>
                  <a:outerShdw blurRad="50800" dist="38100" dir="2700000" algn="tl" rotWithShape="0">
                    <a:prstClr val="black">
                      <a:alpha val="40000"/>
                    </a:prstClr>
                  </a:outerShdw>
                </a:effectLst>
              </a:rPr>
              <a:t>Every advertisement must convey a message. Ads visually represent a message.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DEX_Picka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 y="0"/>
            <a:ext cx="9144000" cy="6172200"/>
          </a:xfrm>
          <a:prstGeom prst="rect">
            <a:avLst/>
          </a:prstGeom>
        </p:spPr>
      </p:pic>
    </p:spTree>
    <p:extLst>
      <p:ext uri="{BB962C8B-B14F-4D97-AF65-F5344CB8AC3E}">
        <p14:creationId xmlns:p14="http://schemas.microsoft.com/office/powerpoint/2010/main" val="986196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Diavlo Book Regular"/>
                <a:cs typeface="Diavlo Book Regular"/>
              </a:rPr>
              <a:t>7. Stand Out and Be Memorable</a:t>
            </a:r>
          </a:p>
        </p:txBody>
      </p:sp>
      <p:sp>
        <p:nvSpPr>
          <p:cNvPr id="3" name="Content Placeholder 2"/>
          <p:cNvSpPr>
            <a:spLocks noGrp="1"/>
          </p:cNvSpPr>
          <p:nvPr>
            <p:ph idx="1"/>
          </p:nvPr>
        </p:nvSpPr>
        <p:spPr>
          <a:xfrm>
            <a:off x="685802" y="1550896"/>
            <a:ext cx="7770813" cy="4257023"/>
          </a:xfrm>
        </p:spPr>
        <p:txBody>
          <a:bodyPr/>
          <a:lstStyle/>
          <a:p>
            <a:r>
              <a:rPr lang="en-US" dirty="0">
                <a:effectLst>
                  <a:outerShdw blurRad="50800" dist="38100" dir="2700000" algn="tl" rotWithShape="0">
                    <a:prstClr val="black">
                      <a:alpha val="40000"/>
                    </a:prstClr>
                  </a:outerShdw>
                </a:effectLst>
              </a:rPr>
              <a:t>Being unique and memorable are two essential components of a good ad. Your ad should be unique and completely different than anyone else. Be original.</a:t>
            </a:r>
          </a:p>
        </p:txBody>
      </p:sp>
    </p:spTree>
    <p:extLst>
      <p:ext uri="{BB962C8B-B14F-4D97-AF65-F5344CB8AC3E}">
        <p14:creationId xmlns:p14="http://schemas.microsoft.com/office/powerpoint/2010/main" val="418780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k7.png"/>
          <p:cNvPicPr>
            <a:picLocks noChangeAspect="1"/>
          </p:cNvPicPr>
          <p:nvPr/>
        </p:nvPicPr>
        <p:blipFill rotWithShape="1">
          <a:blip r:embed="rId3">
            <a:extLst>
              <a:ext uri="{28A0092B-C50C-407E-A947-70E740481C1C}">
                <a14:useLocalDpi xmlns:a14="http://schemas.microsoft.com/office/drawing/2010/main" val="0"/>
              </a:ext>
            </a:extLst>
          </a:blip>
          <a:srcRect l="13705" t="19626" r="5357" b="6190"/>
          <a:stretch/>
        </p:blipFill>
        <p:spPr>
          <a:xfrm>
            <a:off x="762000" y="0"/>
            <a:ext cx="7696200" cy="6148391"/>
          </a:xfrm>
          <a:prstGeom prst="rect">
            <a:avLst/>
          </a:prstGeom>
        </p:spPr>
      </p:pic>
    </p:spTree>
    <p:extLst>
      <p:ext uri="{BB962C8B-B14F-4D97-AF65-F5344CB8AC3E}">
        <p14:creationId xmlns:p14="http://schemas.microsoft.com/office/powerpoint/2010/main" val="20147468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Diavlo Book Regular"/>
                <a:cs typeface="Diavlo Book Regular"/>
              </a:rPr>
              <a:t>8. Give Off a Feeling</a:t>
            </a:r>
          </a:p>
        </p:txBody>
      </p:sp>
      <p:sp>
        <p:nvSpPr>
          <p:cNvPr id="3" name="Content Placeholder 2"/>
          <p:cNvSpPr>
            <a:spLocks noGrp="1"/>
          </p:cNvSpPr>
          <p:nvPr>
            <p:ph idx="1"/>
          </p:nvPr>
        </p:nvSpPr>
        <p:spPr/>
        <p:txBody>
          <a:bodyPr/>
          <a:lstStyle/>
          <a:p>
            <a:r>
              <a:rPr lang="en-US" dirty="0">
                <a:effectLst>
                  <a:outerShdw blurRad="50800" dist="38100" dir="2700000" algn="tl" rotWithShape="0">
                    <a:prstClr val="black">
                      <a:alpha val="40000"/>
                    </a:prstClr>
                  </a:outerShdw>
                </a:effectLst>
              </a:rPr>
              <a:t>Every company and brand has it’s own mood or tone. You need to show that in the advertisement. Someone should be able to tell the company’s tone by looking at an 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lgers.jpg"/>
          <p:cNvPicPr>
            <a:picLocks noChangeAspect="1"/>
          </p:cNvPicPr>
          <p:nvPr/>
        </p:nvPicPr>
        <p:blipFill rotWithShape="1">
          <a:blip r:embed="rId3">
            <a:extLst>
              <a:ext uri="{28A0092B-C50C-407E-A947-70E740481C1C}">
                <a14:useLocalDpi xmlns:a14="http://schemas.microsoft.com/office/drawing/2010/main" val="0"/>
              </a:ext>
            </a:extLst>
          </a:blip>
          <a:srcRect l="15669" t="1593" r="3704" b="1422"/>
          <a:stretch/>
        </p:blipFill>
        <p:spPr>
          <a:xfrm>
            <a:off x="0" y="0"/>
            <a:ext cx="9144000" cy="6160008"/>
          </a:xfrm>
          <a:prstGeom prst="rect">
            <a:avLst/>
          </a:prstGeom>
        </p:spPr>
      </p:pic>
    </p:spTree>
    <p:extLst>
      <p:ext uri="{BB962C8B-B14F-4D97-AF65-F5344CB8AC3E}">
        <p14:creationId xmlns:p14="http://schemas.microsoft.com/office/powerpoint/2010/main" val="4004924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Diavlo Book Regular"/>
                <a:cs typeface="Diavlo Book Regular"/>
              </a:rPr>
              <a:t>9. Show Not Tell</a:t>
            </a:r>
          </a:p>
        </p:txBody>
      </p:sp>
      <p:sp>
        <p:nvSpPr>
          <p:cNvPr id="3" name="Content Placeholder 2"/>
          <p:cNvSpPr>
            <a:spLocks noGrp="1"/>
          </p:cNvSpPr>
          <p:nvPr>
            <p:ph idx="1"/>
          </p:nvPr>
        </p:nvSpPr>
        <p:spPr/>
        <p:txBody>
          <a:bodyPr/>
          <a:lstStyle/>
          <a:p>
            <a:r>
              <a:rPr lang="en-US" dirty="0">
                <a:effectLst>
                  <a:outerShdw blurRad="50800" dist="38100" dir="2700000" algn="tl" rotWithShape="0">
                    <a:prstClr val="black">
                      <a:alpha val="40000"/>
                    </a:prstClr>
                  </a:outerShdw>
                </a:effectLst>
              </a:rPr>
              <a:t>A good advertisement is one which shows instead of telling. How can this be done? Try using a more visual way of representing a concept instead of 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nkinRebuilding.jpg"/>
          <p:cNvPicPr>
            <a:picLocks noChangeAspect="1"/>
          </p:cNvPicPr>
          <p:nvPr/>
        </p:nvPicPr>
        <p:blipFill rotWithShape="1">
          <a:blip r:embed="rId3">
            <a:extLst>
              <a:ext uri="{28A0092B-C50C-407E-A947-70E740481C1C}">
                <a14:useLocalDpi xmlns:a14="http://schemas.microsoft.com/office/drawing/2010/main" val="0"/>
              </a:ext>
            </a:extLst>
          </a:blip>
          <a:srcRect t="5682" b="2273"/>
          <a:stretch/>
        </p:blipFill>
        <p:spPr>
          <a:xfrm>
            <a:off x="1600200" y="0"/>
            <a:ext cx="5509032" cy="6172200"/>
          </a:xfrm>
          <a:prstGeom prst="rect">
            <a:avLst/>
          </a:prstGeom>
        </p:spPr>
      </p:pic>
    </p:spTree>
    <p:extLst>
      <p:ext uri="{BB962C8B-B14F-4D97-AF65-F5344CB8AC3E}">
        <p14:creationId xmlns:p14="http://schemas.microsoft.com/office/powerpoint/2010/main" val="32653988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Diavlo Book Regular"/>
                <a:cs typeface="Diavlo Book Regular"/>
              </a:rPr>
              <a:t>10. Use Humor</a:t>
            </a:r>
          </a:p>
        </p:txBody>
      </p:sp>
      <p:sp>
        <p:nvSpPr>
          <p:cNvPr id="3" name="Content Placeholder 2"/>
          <p:cNvSpPr>
            <a:spLocks noGrp="1"/>
          </p:cNvSpPr>
          <p:nvPr>
            <p:ph idx="1"/>
          </p:nvPr>
        </p:nvSpPr>
        <p:spPr/>
        <p:txBody>
          <a:bodyPr/>
          <a:lstStyle/>
          <a:p>
            <a:r>
              <a:rPr lang="en-US" dirty="0">
                <a:effectLst>
                  <a:outerShdw blurRad="50800" dist="38100" dir="2700000" algn="tl" rotWithShape="0">
                    <a:prstClr val="black">
                      <a:alpha val="40000"/>
                    </a:prstClr>
                  </a:outerShdw>
                </a:effectLst>
              </a:rPr>
              <a:t>Humor is a useful technique for attracting people to an ad. </a:t>
            </a:r>
            <a:endParaRPr lang="en-US" dirty="0" smtClean="0">
              <a:effectLst>
                <a:outerShdw blurRad="50800" dist="38100" dir="2700000" algn="tl" rotWithShape="0">
                  <a:prstClr val="black">
                    <a:alpha val="40000"/>
                  </a:prstClr>
                </a:outerShdw>
              </a:effectLst>
            </a:endParaRPr>
          </a:p>
          <a:p>
            <a:r>
              <a:rPr lang="en-US" dirty="0" smtClean="0">
                <a:effectLst>
                  <a:outerShdw blurRad="50800" dist="38100" dir="2700000" algn="tl" rotWithShape="0">
                    <a:prstClr val="black">
                      <a:alpha val="40000"/>
                    </a:prstClr>
                  </a:outerShdw>
                </a:effectLst>
              </a:rPr>
              <a:t>Humor </a:t>
            </a:r>
            <a:r>
              <a:rPr lang="en-US" dirty="0">
                <a:effectLst>
                  <a:outerShdw blurRad="50800" dist="38100" dir="2700000" algn="tl" rotWithShape="0">
                    <a:prstClr val="black">
                      <a:alpha val="40000"/>
                    </a:prstClr>
                  </a:outerShdw>
                </a:effectLst>
              </a:rPr>
              <a:t>is not always appropriate, and sometimes it just doesn’t work for the brand or company,</a:t>
            </a:r>
          </a:p>
          <a:p>
            <a:r>
              <a:rPr lang="en-US" dirty="0">
                <a:effectLst>
                  <a:outerShdw blurRad="50800" dist="38100" dir="2700000" algn="tl" rotWithShape="0">
                    <a:prstClr val="black">
                      <a:alpha val="40000"/>
                    </a:prstClr>
                  </a:outerShdw>
                </a:effectLst>
              </a:rPr>
              <a:t>but when it does, use it.</a:t>
            </a:r>
            <a:r>
              <a:rPr lang="en-US" dirty="0">
                <a:effectLst>
                  <a:outerShdw blurRad="50800" dist="38100" dir="2700000" algn="tl" rotWithShape="0">
                    <a:prstClr val="black">
                      <a:alpha val="40000"/>
                    </a:prstClr>
                  </a:outerShdw>
                </a:effectLst>
              </a:rPr>
              <a:t> </a:t>
            </a:r>
            <a:endParaRPr lang="en-US" dirty="0">
              <a:effectLst>
                <a:outerShdw blurRad="50800" dist="38100" dir="2700000" algn="tl" rotWithShape="0">
                  <a:prstClr val="black">
                    <a:alpha val="40000"/>
                  </a:prst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7999415" cy="914400"/>
          </a:xfrm>
        </p:spPr>
        <p:txBody>
          <a:bodyPr/>
          <a:lstStyle/>
          <a:p>
            <a:pPr algn="l"/>
            <a:r>
              <a:rPr lang="en-US" sz="4000" dirty="0">
                <a:solidFill>
                  <a:srgbClr val="F6C16A"/>
                </a:solidFill>
                <a:effectLst/>
                <a:latin typeface="Diavlo Book Regular"/>
                <a:cs typeface="Diavlo Book Regular"/>
              </a:rPr>
              <a:t>1. Grab People</a:t>
            </a:r>
          </a:p>
        </p:txBody>
      </p:sp>
      <p:sp>
        <p:nvSpPr>
          <p:cNvPr id="3" name="Text Placeholder 2"/>
          <p:cNvSpPr>
            <a:spLocks noGrp="1"/>
          </p:cNvSpPr>
          <p:nvPr>
            <p:ph type="body" idx="1"/>
          </p:nvPr>
        </p:nvSpPr>
        <p:spPr>
          <a:xfrm>
            <a:off x="1066801" y="1524000"/>
            <a:ext cx="2590800" cy="4419600"/>
          </a:xfrm>
        </p:spPr>
        <p:txBody>
          <a:bodyPr>
            <a:normAutofit/>
          </a:bodyPr>
          <a:lstStyle/>
          <a:p>
            <a:pPr algn="l">
              <a:lnSpc>
                <a:spcPct val="110000"/>
              </a:lnSpc>
            </a:pPr>
            <a:r>
              <a:rPr lang="en-US" sz="1800" dirty="0">
                <a:effectLst>
                  <a:outerShdw blurRad="50800" dist="38100" dir="2700000" algn="tl" rotWithShape="0">
                    <a:prstClr val="black">
                      <a:alpha val="40000"/>
                    </a:prstClr>
                  </a:outerShdw>
                </a:effectLst>
                <a:latin typeface="Calibri"/>
                <a:cs typeface="Calibri"/>
              </a:rPr>
              <a:t>A good advertisement must grab people almost immediately. It is very important that your ad can be able to grab someone who glances for just a second. Force people to take a second glance instead of simply moving on.</a:t>
            </a:r>
          </a:p>
        </p:txBody>
      </p:sp>
      <p:pic>
        <p:nvPicPr>
          <p:cNvPr id="4" name="Picture 3" descr="pik1.png"/>
          <p:cNvPicPr>
            <a:picLocks noChangeAspect="1"/>
          </p:cNvPicPr>
          <p:nvPr/>
        </p:nvPicPr>
        <p:blipFill rotWithShape="1">
          <a:blip r:embed="rId2">
            <a:extLst>
              <a:ext uri="{28A0092B-C50C-407E-A947-70E740481C1C}">
                <a14:useLocalDpi xmlns:a14="http://schemas.microsoft.com/office/drawing/2010/main" val="0"/>
              </a:ext>
            </a:extLst>
          </a:blip>
          <a:srcRect l="24117" t="27978" r="20504" b="5722"/>
          <a:stretch/>
        </p:blipFill>
        <p:spPr>
          <a:xfrm>
            <a:off x="3810000" y="533401"/>
            <a:ext cx="5029200" cy="49847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r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7696200" cy="6172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7999415" cy="914400"/>
          </a:xfrm>
        </p:spPr>
        <p:txBody>
          <a:bodyPr/>
          <a:lstStyle/>
          <a:p>
            <a:pPr algn="l"/>
            <a:r>
              <a:rPr lang="en-US" sz="4000" dirty="0">
                <a:solidFill>
                  <a:srgbClr val="F6C16A"/>
                </a:solidFill>
                <a:effectLst/>
                <a:latin typeface="Diavlo Book Regular"/>
                <a:cs typeface="Diavlo Book Regular"/>
              </a:rPr>
              <a:t>2. Be Clever and Creative</a:t>
            </a:r>
          </a:p>
        </p:txBody>
      </p:sp>
      <p:sp>
        <p:nvSpPr>
          <p:cNvPr id="3" name="Text Placeholder 2"/>
          <p:cNvSpPr>
            <a:spLocks noGrp="1"/>
          </p:cNvSpPr>
          <p:nvPr>
            <p:ph type="body" idx="1"/>
          </p:nvPr>
        </p:nvSpPr>
        <p:spPr>
          <a:xfrm>
            <a:off x="1066800" y="1524000"/>
            <a:ext cx="7772399" cy="4419600"/>
          </a:xfrm>
        </p:spPr>
        <p:txBody>
          <a:bodyPr>
            <a:normAutofit/>
          </a:bodyPr>
          <a:lstStyle/>
          <a:p>
            <a:pPr algn="l"/>
            <a:r>
              <a:rPr lang="en-US" sz="1800" dirty="0">
                <a:effectLst>
                  <a:outerShdw blurRad="50800" dist="38100" dir="2700000" algn="tl" rotWithShape="0">
                    <a:prstClr val="black">
                      <a:alpha val="40000"/>
                    </a:prstClr>
                  </a:outerShdw>
                </a:effectLst>
                <a:latin typeface="Calibri"/>
                <a:cs typeface="Calibri"/>
              </a:rPr>
              <a:t>I know you probably hear this everywhere, but it is very true. It is very important</a:t>
            </a:r>
          </a:p>
          <a:p>
            <a:pPr algn="l"/>
            <a:r>
              <a:rPr lang="en-US" sz="1800" dirty="0">
                <a:effectLst>
                  <a:outerShdw blurRad="50800" dist="38100" dir="2700000" algn="tl" rotWithShape="0">
                    <a:prstClr val="black">
                      <a:alpha val="40000"/>
                    </a:prstClr>
                  </a:outerShdw>
                </a:effectLst>
                <a:latin typeface="Calibri"/>
                <a:cs typeface="Calibri"/>
              </a:rPr>
              <a:t>to be clever in an ad campaign. It attracts people and represents the brand in a positive way. Think about it. If you see an extremely smart ad, you probably want to learn </a:t>
            </a:r>
            <a:r>
              <a:rPr lang="en-US" sz="1800" dirty="0" smtClean="0">
                <a:effectLst>
                  <a:outerShdw blurRad="50800" dist="38100" dir="2700000" algn="tl" rotWithShape="0">
                    <a:prstClr val="black">
                      <a:alpha val="40000"/>
                    </a:prstClr>
                  </a:outerShdw>
                </a:effectLst>
                <a:latin typeface="Calibri"/>
                <a:cs typeface="Calibri"/>
              </a:rPr>
              <a:t>more. A </a:t>
            </a:r>
            <a:r>
              <a:rPr lang="en-US" sz="1800" dirty="0">
                <a:effectLst>
                  <a:outerShdw blurRad="50800" dist="38100" dir="2700000" algn="tl" rotWithShape="0">
                    <a:prstClr val="black">
                      <a:alpha val="40000"/>
                    </a:prstClr>
                  </a:outerShdw>
                </a:effectLst>
                <a:latin typeface="Calibri"/>
                <a:cs typeface="Calibri"/>
              </a:rPr>
              <a:t>clever ad represents a clever company.</a:t>
            </a:r>
          </a:p>
        </p:txBody>
      </p:sp>
    </p:spTree>
    <p:extLst>
      <p:ext uri="{BB962C8B-B14F-4D97-AF65-F5344CB8AC3E}">
        <p14:creationId xmlns:p14="http://schemas.microsoft.com/office/powerpoint/2010/main" val="331186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k2.png"/>
          <p:cNvPicPr>
            <a:picLocks noChangeAspect="1"/>
          </p:cNvPicPr>
          <p:nvPr/>
        </p:nvPicPr>
        <p:blipFill rotWithShape="1">
          <a:blip r:embed="rId2">
            <a:extLst>
              <a:ext uri="{28A0092B-C50C-407E-A947-70E740481C1C}">
                <a14:useLocalDpi xmlns:a14="http://schemas.microsoft.com/office/drawing/2010/main" val="0"/>
              </a:ext>
            </a:extLst>
          </a:blip>
          <a:srcRect l="6973" t="30509" r="53964" b="5595"/>
          <a:stretch/>
        </p:blipFill>
        <p:spPr>
          <a:xfrm>
            <a:off x="235336" y="228600"/>
            <a:ext cx="4067079" cy="5749397"/>
          </a:xfrm>
          <a:prstGeom prst="rect">
            <a:avLst/>
          </a:prstGeom>
        </p:spPr>
      </p:pic>
      <p:pic>
        <p:nvPicPr>
          <p:cNvPr id="5" name="Picture 4" descr="pik2.png"/>
          <p:cNvPicPr>
            <a:picLocks noChangeAspect="1"/>
          </p:cNvPicPr>
          <p:nvPr/>
        </p:nvPicPr>
        <p:blipFill rotWithShape="1">
          <a:blip r:embed="rId2">
            <a:extLst>
              <a:ext uri="{28A0092B-C50C-407E-A947-70E740481C1C}">
                <a14:useLocalDpi xmlns:a14="http://schemas.microsoft.com/office/drawing/2010/main" val="0"/>
              </a:ext>
            </a:extLst>
          </a:blip>
          <a:srcRect l="53321" t="30509" r="7616" b="5595"/>
          <a:stretch/>
        </p:blipFill>
        <p:spPr>
          <a:xfrm>
            <a:off x="4648200" y="228600"/>
            <a:ext cx="4067079" cy="57493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7999415" cy="914400"/>
          </a:xfrm>
        </p:spPr>
        <p:txBody>
          <a:bodyPr/>
          <a:lstStyle/>
          <a:p>
            <a:pPr algn="l"/>
            <a:r>
              <a:rPr lang="en-US" sz="4000" dirty="0">
                <a:solidFill>
                  <a:srgbClr val="F6C16A"/>
                </a:solidFill>
                <a:effectLst/>
                <a:latin typeface="Diavlo Book Regular"/>
                <a:cs typeface="Diavlo Book Regular"/>
              </a:rPr>
              <a:t>3. Speak Loudly</a:t>
            </a:r>
          </a:p>
        </p:txBody>
      </p:sp>
      <p:sp>
        <p:nvSpPr>
          <p:cNvPr id="3" name="Text Placeholder 2"/>
          <p:cNvSpPr>
            <a:spLocks noGrp="1"/>
          </p:cNvSpPr>
          <p:nvPr>
            <p:ph type="body" idx="1"/>
          </p:nvPr>
        </p:nvSpPr>
        <p:spPr>
          <a:xfrm>
            <a:off x="1066800" y="1524000"/>
            <a:ext cx="7772399" cy="4419600"/>
          </a:xfrm>
        </p:spPr>
        <p:txBody>
          <a:bodyPr>
            <a:normAutofit/>
          </a:bodyPr>
          <a:lstStyle/>
          <a:p>
            <a:pPr algn="l"/>
            <a:r>
              <a:rPr lang="en-US" sz="1800" dirty="0">
                <a:effectLst>
                  <a:outerShdw blurRad="50800" dist="38100" dir="2700000" algn="tl" rotWithShape="0">
                    <a:prstClr val="black">
                      <a:alpha val="40000"/>
                    </a:prstClr>
                  </a:outerShdw>
                </a:effectLst>
                <a:latin typeface="Calibri"/>
                <a:cs typeface="Calibri"/>
              </a:rPr>
              <a:t>The louder you talk, the more people hear you, right? </a:t>
            </a:r>
            <a:endParaRPr lang="en-US" sz="1800" dirty="0" smtClean="0">
              <a:effectLst>
                <a:outerShdw blurRad="50800" dist="38100" dir="2700000" algn="tl" rotWithShape="0">
                  <a:prstClr val="black">
                    <a:alpha val="40000"/>
                  </a:prstClr>
                </a:outerShdw>
              </a:effectLst>
              <a:latin typeface="Calibri"/>
              <a:cs typeface="Calibri"/>
            </a:endParaRPr>
          </a:p>
          <a:p>
            <a:pPr algn="l"/>
            <a:endParaRPr lang="en-US" sz="1800" dirty="0">
              <a:effectLst>
                <a:outerShdw blurRad="50800" dist="38100" dir="2700000" algn="tl" rotWithShape="0">
                  <a:prstClr val="black">
                    <a:alpha val="40000"/>
                  </a:prstClr>
                </a:outerShdw>
              </a:effectLst>
              <a:latin typeface="Calibri"/>
              <a:cs typeface="Calibri"/>
            </a:endParaRPr>
          </a:p>
          <a:p>
            <a:pPr algn="l"/>
            <a:r>
              <a:rPr lang="en-US" sz="1800" dirty="0" smtClean="0">
                <a:effectLst>
                  <a:outerShdw blurRad="50800" dist="38100" dir="2700000" algn="tl" rotWithShape="0">
                    <a:prstClr val="black">
                      <a:alpha val="40000"/>
                    </a:prstClr>
                  </a:outerShdw>
                </a:effectLst>
                <a:latin typeface="Calibri"/>
                <a:cs typeface="Calibri"/>
              </a:rPr>
              <a:t>Well</a:t>
            </a:r>
            <a:r>
              <a:rPr lang="en-US" sz="1800" dirty="0">
                <a:effectLst>
                  <a:outerShdw blurRad="50800" dist="38100" dir="2700000" algn="tl" rotWithShape="0">
                    <a:prstClr val="black">
                      <a:alpha val="40000"/>
                    </a:prstClr>
                  </a:outerShdw>
                </a:effectLst>
                <a:latin typeface="Calibri"/>
                <a:cs typeface="Calibri"/>
              </a:rPr>
              <a:t>, the same concept applies to advertising. You want your ad to say something, and you want it to be heard</a:t>
            </a:r>
            <a:r>
              <a:rPr lang="en-US" sz="1800" dirty="0" smtClean="0">
                <a:effectLst>
                  <a:outerShdw blurRad="50800" dist="38100" dir="2700000" algn="tl" rotWithShape="0">
                    <a:prstClr val="black">
                      <a:alpha val="40000"/>
                    </a:prstClr>
                  </a:outerShdw>
                </a:effectLst>
                <a:latin typeface="Calibri"/>
                <a:cs typeface="Calibri"/>
              </a:rPr>
              <a:t>.</a:t>
            </a:r>
          </a:p>
          <a:p>
            <a:pPr algn="l"/>
            <a:endParaRPr lang="en-US" sz="1800" dirty="0">
              <a:effectLst>
                <a:outerShdw blurRad="50800" dist="38100" dir="2700000" algn="tl" rotWithShape="0">
                  <a:prstClr val="black">
                    <a:alpha val="40000"/>
                  </a:prstClr>
                </a:outerShdw>
              </a:effectLst>
              <a:latin typeface="Calibri"/>
              <a:cs typeface="Calibri"/>
            </a:endParaRPr>
          </a:p>
          <a:p>
            <a:pPr algn="l"/>
            <a:r>
              <a:rPr lang="en-US" sz="1800" dirty="0">
                <a:effectLst>
                  <a:outerShdw blurRad="50800" dist="38100" dir="2700000" algn="tl" rotWithShape="0">
                    <a:prstClr val="black">
                      <a:alpha val="40000"/>
                    </a:prstClr>
                  </a:outerShdw>
                </a:effectLst>
                <a:latin typeface="Calibri"/>
                <a:cs typeface="Calibri"/>
              </a:rPr>
              <a:t>A “loud” advertisement isn’t just a big one, though. </a:t>
            </a:r>
            <a:endParaRPr lang="en-US" sz="1800" dirty="0" smtClean="0">
              <a:effectLst>
                <a:outerShdw blurRad="50800" dist="38100" dir="2700000" algn="tl" rotWithShape="0">
                  <a:prstClr val="black">
                    <a:alpha val="40000"/>
                  </a:prstClr>
                </a:outerShdw>
              </a:effectLst>
              <a:latin typeface="Calibri"/>
              <a:cs typeface="Calibri"/>
            </a:endParaRPr>
          </a:p>
          <a:p>
            <a:pPr algn="l"/>
            <a:r>
              <a:rPr lang="en-US" sz="1800" dirty="0" smtClean="0">
                <a:effectLst>
                  <a:outerShdw blurRad="50800" dist="38100" dir="2700000" algn="tl" rotWithShape="0">
                    <a:prstClr val="black">
                      <a:alpha val="40000"/>
                    </a:prstClr>
                  </a:outerShdw>
                </a:effectLst>
                <a:latin typeface="Calibri"/>
                <a:cs typeface="Calibri"/>
              </a:rPr>
              <a:t>It </a:t>
            </a:r>
            <a:r>
              <a:rPr lang="en-US" sz="1800" dirty="0">
                <a:effectLst>
                  <a:outerShdw blurRad="50800" dist="38100" dir="2700000" algn="tl" rotWithShape="0">
                    <a:prstClr val="black">
                      <a:alpha val="40000"/>
                    </a:prstClr>
                  </a:outerShdw>
                </a:effectLst>
                <a:latin typeface="Calibri"/>
                <a:cs typeface="Calibri"/>
              </a:rPr>
              <a:t>can be achieved in many ways.</a:t>
            </a:r>
          </a:p>
        </p:txBody>
      </p:sp>
    </p:spTree>
    <p:extLst>
      <p:ext uri="{BB962C8B-B14F-4D97-AF65-F5344CB8AC3E}">
        <p14:creationId xmlns:p14="http://schemas.microsoft.com/office/powerpoint/2010/main" val="282830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nds_image_1.jpg"/>
          <p:cNvPicPr>
            <a:picLocks noChangeAspect="1"/>
          </p:cNvPicPr>
          <p:nvPr/>
        </p:nvPicPr>
        <p:blipFill rotWithShape="1">
          <a:blip r:embed="rId2">
            <a:extLst>
              <a:ext uri="{28A0092B-C50C-407E-A947-70E740481C1C}">
                <a14:useLocalDpi xmlns:a14="http://schemas.microsoft.com/office/drawing/2010/main" val="0"/>
              </a:ext>
            </a:extLst>
          </a:blip>
          <a:srcRect l="1235"/>
          <a:stretch/>
        </p:blipFill>
        <p:spPr>
          <a:xfrm>
            <a:off x="0" y="0"/>
            <a:ext cx="9144000" cy="6172200"/>
          </a:xfrm>
          <a:prstGeom prst="rect">
            <a:avLst/>
          </a:prstGeom>
        </p:spPr>
      </p:pic>
    </p:spTree>
    <p:extLst>
      <p:ext uri="{BB962C8B-B14F-4D97-AF65-F5344CB8AC3E}">
        <p14:creationId xmlns:p14="http://schemas.microsoft.com/office/powerpoint/2010/main" val="2074631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5"/>
            <a:ext cx="8305798" cy="1429871"/>
          </a:xfrm>
        </p:spPr>
        <p:txBody>
          <a:bodyPr/>
          <a:lstStyle/>
          <a:p>
            <a:r>
              <a:rPr lang="en-US" dirty="0">
                <a:effectLst/>
              </a:rPr>
              <a:t>4. Don’t Make Them Think </a:t>
            </a:r>
            <a:r>
              <a:rPr lang="en-US" dirty="0" smtClean="0">
                <a:effectLst/>
              </a:rPr>
              <a:t/>
            </a:r>
            <a:br>
              <a:rPr lang="en-US" dirty="0" smtClean="0">
                <a:effectLst/>
              </a:rPr>
            </a:br>
            <a:r>
              <a:rPr lang="en-US" dirty="0" smtClean="0">
                <a:effectLst/>
              </a:rPr>
              <a:t>    (</a:t>
            </a:r>
            <a:r>
              <a:rPr lang="en-US" dirty="0">
                <a:effectLst/>
              </a:rPr>
              <a:t>Too Much)</a:t>
            </a:r>
          </a:p>
        </p:txBody>
      </p:sp>
      <p:sp>
        <p:nvSpPr>
          <p:cNvPr id="14" name="Content Placeholder 13"/>
          <p:cNvSpPr>
            <a:spLocks noGrp="1"/>
          </p:cNvSpPr>
          <p:nvPr>
            <p:ph idx="1"/>
          </p:nvPr>
        </p:nvSpPr>
        <p:spPr/>
        <p:txBody>
          <a:bodyPr>
            <a:normAutofit/>
          </a:bodyPr>
          <a:lstStyle/>
          <a:p>
            <a:r>
              <a:rPr lang="en-US" sz="1800" dirty="0">
                <a:effectLst>
                  <a:outerShdw blurRad="50800" dist="38100" dir="2700000" algn="tl" rotWithShape="0">
                    <a:prstClr val="black">
                      <a:alpha val="40000"/>
                    </a:prstClr>
                  </a:outerShdw>
                </a:effectLst>
              </a:rPr>
              <a:t>One of the common guidelines, especially in web design, is not to make people think.</a:t>
            </a:r>
          </a:p>
          <a:p>
            <a:r>
              <a:rPr lang="en-US" sz="1800" dirty="0">
                <a:effectLst>
                  <a:outerShdw blurRad="50800" dist="38100" dir="2700000" algn="tl" rotWithShape="0">
                    <a:prstClr val="black">
                      <a:alpha val="40000"/>
                    </a:prstClr>
                  </a:outerShdw>
                </a:effectLst>
              </a:rPr>
              <a:t>You need to get the message across in a clever way, but it shouldn’t make people think too much. A person should know what the ad is saying as soon as they look at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k5.png"/>
          <p:cNvPicPr>
            <a:picLocks noChangeAspect="1"/>
          </p:cNvPicPr>
          <p:nvPr/>
        </p:nvPicPr>
        <p:blipFill rotWithShape="1">
          <a:blip r:embed="rId2">
            <a:extLst>
              <a:ext uri="{28A0092B-C50C-407E-A947-70E740481C1C}">
                <a14:useLocalDpi xmlns:a14="http://schemas.microsoft.com/office/drawing/2010/main" val="0"/>
              </a:ext>
            </a:extLst>
          </a:blip>
          <a:srcRect l="21313" t="36047" r="25779" b="13500"/>
          <a:stretch/>
        </p:blipFill>
        <p:spPr>
          <a:xfrm>
            <a:off x="1295400" y="914400"/>
            <a:ext cx="6483728" cy="4646128"/>
          </a:xfrm>
          <a:prstGeom prst="rect">
            <a:avLst/>
          </a:prstGeom>
        </p:spPr>
      </p:pic>
    </p:spTree>
    <p:extLst>
      <p:ext uri="{BB962C8B-B14F-4D97-AF65-F5344CB8AC3E}">
        <p14:creationId xmlns:p14="http://schemas.microsoft.com/office/powerpoint/2010/main" val="141576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381000"/>
            <a:ext cx="7770813" cy="1169896"/>
          </a:xfrm>
        </p:spPr>
        <p:txBody>
          <a:bodyPr>
            <a:normAutofit fontScale="90000"/>
          </a:bodyPr>
          <a:lstStyle/>
          <a:p>
            <a:r>
              <a:rPr lang="en-US" dirty="0">
                <a:effectLst/>
                <a:latin typeface="Diavlo Book Regular"/>
                <a:cs typeface="Diavlo Book Regular"/>
              </a:rPr>
              <a:t>5. Colors That Pop But Make Sense</a:t>
            </a:r>
            <a:br>
              <a:rPr lang="en-US" dirty="0">
                <a:effectLst/>
                <a:latin typeface="Diavlo Book Regular"/>
                <a:cs typeface="Diavlo Book Regular"/>
              </a:rPr>
            </a:br>
            <a:endParaRPr lang="en-US" dirty="0">
              <a:latin typeface="Diavlo Book Regular"/>
              <a:cs typeface="Diavlo Book Regular"/>
            </a:endParaRPr>
          </a:p>
        </p:txBody>
      </p:sp>
      <p:sp>
        <p:nvSpPr>
          <p:cNvPr id="3" name="Content Placeholder 2"/>
          <p:cNvSpPr>
            <a:spLocks noGrp="1"/>
          </p:cNvSpPr>
          <p:nvPr>
            <p:ph idx="1"/>
          </p:nvPr>
        </p:nvSpPr>
        <p:spPr>
          <a:xfrm>
            <a:off x="838200" y="1371600"/>
            <a:ext cx="7618415" cy="4754565"/>
          </a:xfrm>
        </p:spPr>
        <p:txBody>
          <a:bodyPr>
            <a:normAutofit fontScale="92500" lnSpcReduction="10000"/>
          </a:bodyPr>
          <a:lstStyle/>
          <a:p>
            <a:r>
              <a:rPr lang="en-US" dirty="0">
                <a:effectLst>
                  <a:outerShdw blurRad="50800" dist="38100" dir="2700000" algn="tl" rotWithShape="0">
                    <a:prstClr val="black">
                      <a:alpha val="40000"/>
                    </a:prstClr>
                  </a:outerShdw>
                </a:effectLst>
              </a:rPr>
              <a:t>Depending on the ad, you usually want your colors to pop. Color choice is a very important aspect of advertisements.</a:t>
            </a:r>
          </a:p>
          <a:p>
            <a:r>
              <a:rPr lang="en-US" dirty="0">
                <a:effectLst>
                  <a:outerShdw blurRad="50800" dist="38100" dir="2700000" algn="tl" rotWithShape="0">
                    <a:prstClr val="black">
                      <a:alpha val="40000"/>
                    </a:prstClr>
                  </a:outerShdw>
                </a:effectLst>
              </a:rPr>
              <a:t>You also want your colors to work with the feeling of the brand.</a:t>
            </a:r>
          </a:p>
          <a:p>
            <a:r>
              <a:rPr lang="en-US" dirty="0">
                <a:effectLst>
                  <a:outerShdw blurRad="50800" dist="38100" dir="2700000" algn="tl" rotWithShape="0">
                    <a:prstClr val="black">
                      <a:alpha val="40000"/>
                    </a:prstClr>
                  </a:outerShdw>
                </a:effectLst>
              </a:rPr>
              <a:t>Your colors need to work with the environment in which the ad is being placed. Appeal to the targeted people through color, but don’t make the colors distracting. As for exactly which colors to use, well that depends on the type of ad.</a:t>
            </a:r>
          </a:p>
          <a:p>
            <a:r>
              <a:rPr lang="en-US" dirty="0">
                <a:effectLst>
                  <a:outerShdw blurRad="50800" dist="38100" dir="2700000" algn="tl" rotWithShape="0">
                    <a:prstClr val="black">
                      <a:alpha val="40000"/>
                    </a:prstClr>
                  </a:outerShdw>
                </a:effectLst>
              </a:rPr>
              <a:t>If you are making a an illustration for a “fun” brand, use a collaboration of bright colors. If the ad is more serious, possibly use a more simple color scheme.</a:t>
            </a:r>
          </a:p>
          <a:p>
            <a:r>
              <a:rPr lang="en-US" dirty="0">
                <a:effectLst>
                  <a:outerShdw blurRad="50800" dist="38100" dir="2700000" algn="tl" rotWithShape="0">
                    <a:prstClr val="black">
                      <a:alpha val="40000"/>
                    </a:prstClr>
                  </a:outerShdw>
                </a:effectLst>
              </a:rPr>
              <a:t>Apart from that, the colors depend entirely on the company and type of 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GD_PosNegAssignment">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GD_PosNegAssignment.thmx</Template>
  <TotalTime>209</TotalTime>
  <Words>849</Words>
  <Application>Microsoft Macintosh PowerPoint</Application>
  <PresentationFormat>On-screen Show (4:3)</PresentationFormat>
  <Paragraphs>83</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GD_PosNegAssignment</vt:lpstr>
      <vt:lpstr>Introduction to Advertising:</vt:lpstr>
      <vt:lpstr>1. Grab People</vt:lpstr>
      <vt:lpstr>2. Be Clever and Creative</vt:lpstr>
      <vt:lpstr>PowerPoint Presentation</vt:lpstr>
      <vt:lpstr>3. Speak Loudly</vt:lpstr>
      <vt:lpstr>PowerPoint Presentation</vt:lpstr>
      <vt:lpstr>4. Don’t Make Them Think      (Too Much)</vt:lpstr>
      <vt:lpstr>PowerPoint Presentation</vt:lpstr>
      <vt:lpstr>5. Colors That Pop But Make Sense </vt:lpstr>
      <vt:lpstr>PowerPoint Presentation</vt:lpstr>
      <vt:lpstr>6. Be Informative</vt:lpstr>
      <vt:lpstr>PowerPoint Presentation</vt:lpstr>
      <vt:lpstr>7. Stand Out and Be Memorable</vt:lpstr>
      <vt:lpstr>PowerPoint Presentation</vt:lpstr>
      <vt:lpstr>8. Give Off a Feeling</vt:lpstr>
      <vt:lpstr>PowerPoint Presentation</vt:lpstr>
      <vt:lpstr>9. Show Not Tell</vt:lpstr>
      <vt:lpstr>PowerPoint Presentation</vt:lpstr>
      <vt:lpstr>10. Use Humor</vt:lpstr>
      <vt:lpstr>PowerPoint Presentation</vt:lpstr>
    </vt:vector>
  </TitlesOfParts>
  <Company>Chapman Univeristy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scene</dc:title>
  <dc:creator>Angela Hall</dc:creator>
  <cp:lastModifiedBy>steve exum</cp:lastModifiedBy>
  <cp:revision>12</cp:revision>
  <dcterms:created xsi:type="dcterms:W3CDTF">2013-05-01T00:36:33Z</dcterms:created>
  <dcterms:modified xsi:type="dcterms:W3CDTF">2015-06-29T20:01:13Z</dcterms:modified>
</cp:coreProperties>
</file>