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8" r:id="rId5"/>
    <p:sldId id="269" r:id="rId6"/>
    <p:sldId id="270" r:id="rId7"/>
    <p:sldId id="271" r:id="rId8"/>
    <p:sldId id="272" r:id="rId9"/>
    <p:sldId id="273" r:id="rId10"/>
    <p:sldId id="274" r:id="rId11"/>
    <p:sldId id="276" r:id="rId12"/>
    <p:sldId id="277" r:id="rId13"/>
    <p:sldId id="259" r:id="rId14"/>
    <p:sldId id="278" r:id="rId15"/>
    <p:sldId id="291" r:id="rId16"/>
    <p:sldId id="260" r:id="rId17"/>
    <p:sldId id="279" r:id="rId18"/>
    <p:sldId id="290" r:id="rId19"/>
    <p:sldId id="280" r:id="rId20"/>
    <p:sldId id="281" r:id="rId21"/>
    <p:sldId id="289" r:id="rId22"/>
    <p:sldId id="295" r:id="rId23"/>
    <p:sldId id="261" r:id="rId24"/>
    <p:sldId id="282" r:id="rId25"/>
    <p:sldId id="288" r:id="rId26"/>
    <p:sldId id="262" r:id="rId27"/>
    <p:sldId id="283" r:id="rId28"/>
    <p:sldId id="286" r:id="rId29"/>
    <p:sldId id="265" r:id="rId30"/>
    <p:sldId id="293" r:id="rId31"/>
    <p:sldId id="294" r:id="rId32"/>
    <p:sldId id="292" r:id="rId33"/>
    <p:sldId id="284" r:id="rId34"/>
    <p:sldId id="287" r:id="rId35"/>
    <p:sldId id="285" r:id="rId3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70" autoAdjust="0"/>
    <p:restoredTop sz="50067" autoAdjust="0"/>
  </p:normalViewPr>
  <p:slideViewPr>
    <p:cSldViewPr snapToGrid="0" snapToObjects="1">
      <p:cViewPr varScale="1">
        <p:scale>
          <a:sx n="77" d="100"/>
          <a:sy n="77" d="100"/>
        </p:scale>
        <p:origin x="1832" y="17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3936"/>
            <a:ext cx="7772400" cy="733806"/>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685800" y="2514600"/>
            <a:ext cx="7772400" cy="658368"/>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726948"/>
            <a:ext cx="3657600" cy="870966"/>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383242"/>
            <a:ext cx="3657600" cy="4165227"/>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799853" y="1597914"/>
            <a:ext cx="3657600" cy="2688336"/>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8/8/19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113532"/>
            <a:ext cx="7776882" cy="761238"/>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342901"/>
            <a:ext cx="5486400" cy="2733115"/>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0571" y="3886200"/>
            <a:ext cx="7776882" cy="712694"/>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8/8/19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3116356"/>
            <a:ext cx="7776882" cy="759758"/>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342900"/>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0571" y="3886200"/>
            <a:ext cx="7776882" cy="712694"/>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8/8/19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1841575"/>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6" name="Picture Placeholder 2"/>
          <p:cNvSpPr>
            <a:spLocks noGrp="1"/>
          </p:cNvSpPr>
          <p:nvPr>
            <p:ph type="pic" idx="14"/>
          </p:nvPr>
        </p:nvSpPr>
        <p:spPr>
          <a:xfrm>
            <a:off x="3412490" y="342900"/>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7" name="Picture Placeholder 2"/>
          <p:cNvSpPr>
            <a:spLocks noGrp="1"/>
          </p:cNvSpPr>
          <p:nvPr>
            <p:ph type="pic" idx="15"/>
          </p:nvPr>
        </p:nvSpPr>
        <p:spPr>
          <a:xfrm>
            <a:off x="3412490" y="1841575"/>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8" name="Picture Placeholder 2"/>
          <p:cNvSpPr>
            <a:spLocks noGrp="1"/>
          </p:cNvSpPr>
          <p:nvPr>
            <p:ph type="pic" idx="16"/>
          </p:nvPr>
        </p:nvSpPr>
        <p:spPr>
          <a:xfrm>
            <a:off x="6139180" y="342900"/>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9" name="Picture Placeholder 2"/>
          <p:cNvSpPr>
            <a:spLocks noGrp="1"/>
          </p:cNvSpPr>
          <p:nvPr>
            <p:ph type="pic" idx="17"/>
          </p:nvPr>
        </p:nvSpPr>
        <p:spPr>
          <a:xfrm>
            <a:off x="6139180" y="1841575"/>
            <a:ext cx="2331720" cy="123444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400051"/>
            <a:ext cx="1600200" cy="419457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400051"/>
            <a:ext cx="6019800" cy="419457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3" y="1401857"/>
            <a:ext cx="7770813" cy="3192767"/>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1"/>
            <a:ext cx="7772400" cy="732865"/>
          </a:xfrm>
        </p:spPr>
        <p:txBody>
          <a:bodyPr anchor="b" anchorCtr="0">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802" y="3943350"/>
            <a:ext cx="7770813" cy="655544"/>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9" y="318488"/>
            <a:ext cx="5031609" cy="253185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3" y="742950"/>
            <a:ext cx="7770813" cy="1307306"/>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3" y="2067486"/>
            <a:ext cx="7770813" cy="961465"/>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3" y="90769"/>
            <a:ext cx="7770813" cy="1072403"/>
          </a:xfrm>
        </p:spPr>
        <p:txBody>
          <a:bodyPr/>
          <a:lstStyle/>
          <a:p>
            <a:r>
              <a:rPr lang="en-US"/>
              <a:t>Click to edit Master title style</a:t>
            </a:r>
            <a:endParaRPr/>
          </a:p>
        </p:txBody>
      </p:sp>
      <p:sp>
        <p:nvSpPr>
          <p:cNvPr id="3" name="Content Placeholder 2"/>
          <p:cNvSpPr>
            <a:spLocks noGrp="1"/>
          </p:cNvSpPr>
          <p:nvPr>
            <p:ph sz="half" idx="1"/>
          </p:nvPr>
        </p:nvSpPr>
        <p:spPr>
          <a:xfrm>
            <a:off x="685800" y="1320405"/>
            <a:ext cx="3611880" cy="3274219"/>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320405"/>
            <a:ext cx="3611880" cy="3274219"/>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8/8/19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3" y="90769"/>
            <a:ext cx="7770813" cy="1072403"/>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163171"/>
            <a:ext cx="3611880" cy="46056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1828800"/>
            <a:ext cx="3611880" cy="276582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163171"/>
            <a:ext cx="3611880" cy="46056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1828800"/>
            <a:ext cx="3611880" cy="276582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8/8/19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1643904"/>
            <a:ext cx="3429000" cy="1191"/>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1643904"/>
            <a:ext cx="3429000" cy="1191"/>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8/8/19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8/8/19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728662"/>
            <a:ext cx="3657600" cy="871538"/>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342901"/>
            <a:ext cx="3657600" cy="4251722"/>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1600201"/>
            <a:ext cx="3657600" cy="268605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8/8/19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3" y="90769"/>
            <a:ext cx="7770813" cy="1072403"/>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3" y="1314451"/>
            <a:ext cx="7770813" cy="32801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20435" y="4767264"/>
            <a:ext cx="2133600" cy="273844"/>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8/8/19</a:t>
            </a:fld>
            <a:endParaRPr lang="en-US"/>
          </a:p>
        </p:txBody>
      </p:sp>
      <p:sp>
        <p:nvSpPr>
          <p:cNvPr id="5" name="Footer Placeholder 4"/>
          <p:cNvSpPr>
            <a:spLocks noGrp="1"/>
          </p:cNvSpPr>
          <p:nvPr>
            <p:ph type="ftr" sz="quarter" idx="3"/>
          </p:nvPr>
        </p:nvSpPr>
        <p:spPr>
          <a:xfrm>
            <a:off x="354105" y="4767264"/>
            <a:ext cx="2895600" cy="273844"/>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4767264"/>
            <a:ext cx="685800" cy="273844"/>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 Id="rId3" Type="http://schemas.openxmlformats.org/officeDocument/2006/relationships/image" Target="../media/image8.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 Id="rId3" Type="http://schemas.openxmlformats.org/officeDocument/2006/relationships/image" Target="../media/image10.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g"/><Relationship Id="rId3" Type="http://schemas.openxmlformats.org/officeDocument/2006/relationships/image" Target="../media/image14.gi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gi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6C16A"/>
                </a:solidFill>
              </a:rPr>
              <a:t>Shepard </a:t>
            </a:r>
            <a:r>
              <a:rPr lang="en-US" dirty="0" err="1">
                <a:solidFill>
                  <a:srgbClr val="F6C16A"/>
                </a:solidFill>
              </a:rPr>
              <a:t>Fairey</a:t>
            </a:r>
            <a:endParaRPr lang="en-US" dirty="0">
              <a:solidFill>
                <a:srgbClr val="F6C16A"/>
              </a:solidFill>
            </a:endParaRPr>
          </a:p>
        </p:txBody>
      </p:sp>
      <p:sp>
        <p:nvSpPr>
          <p:cNvPr id="3" name="Subtitle 2"/>
          <p:cNvSpPr>
            <a:spLocks noGrp="1"/>
          </p:cNvSpPr>
          <p:nvPr>
            <p:ph type="subTitle" idx="1"/>
          </p:nvPr>
        </p:nvSpPr>
        <p:spPr/>
        <p:txBody>
          <a:bodyPr/>
          <a:lstStyle/>
          <a:p>
            <a:r>
              <a:rPr lang="en-US" dirty="0"/>
              <a:t>A Study of the Practices of the Artist </a:t>
            </a:r>
          </a:p>
        </p:txBody>
      </p:sp>
    </p:spTree>
    <p:extLst>
      <p:ext uri="{BB962C8B-B14F-4D97-AF65-F5344CB8AC3E}">
        <p14:creationId xmlns:p14="http://schemas.microsoft.com/office/powerpoint/2010/main" val="2689122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3519" y="1310242"/>
            <a:ext cx="7129526" cy="1938992"/>
          </a:xfrm>
          <a:prstGeom prst="rect">
            <a:avLst/>
          </a:prstGeom>
        </p:spPr>
        <p:txBody>
          <a:bodyPr wrap="square">
            <a:spAutoFit/>
          </a:bodyPr>
          <a:lstStyle/>
          <a:p>
            <a:r>
              <a:rPr lang="en-US" sz="2000" dirty="0">
                <a:effectLst>
                  <a:outerShdw blurRad="50800" dist="38100" dir="2700000" algn="tl" rotWithShape="0">
                    <a:prstClr val="black">
                      <a:alpha val="40000"/>
                    </a:prstClr>
                  </a:outerShdw>
                </a:effectLst>
                <a:latin typeface="Aller Light"/>
                <a:cs typeface="Aller Light"/>
              </a:rPr>
              <a:t> he supposed intent of the project, according to the artist, was to: "stimulate curiosity and bring people to question both the campaign and their relationship with their surroundings - because people are not used to seeing advertisements or propaganda for which the motive is not obvious."</a:t>
            </a:r>
          </a:p>
        </p:txBody>
      </p:sp>
      <p:sp>
        <p:nvSpPr>
          <p:cNvPr id="9" name="TextBox 8"/>
          <p:cNvSpPr txBox="1"/>
          <p:nvPr/>
        </p:nvSpPr>
        <p:spPr>
          <a:xfrm>
            <a:off x="852017" y="723442"/>
            <a:ext cx="659100" cy="1107996"/>
          </a:xfrm>
          <a:prstGeom prst="rect">
            <a:avLst/>
          </a:prstGeom>
          <a:noFill/>
        </p:spPr>
        <p:txBody>
          <a:bodyPr wrap="square" rtlCol="0">
            <a:spAutoFit/>
          </a:bodyPr>
          <a:lstStyle/>
          <a:p>
            <a:r>
              <a:rPr lang="en-US" sz="6600" dirty="0">
                <a:solidFill>
                  <a:srgbClr val="E8950E"/>
                </a:solidFill>
                <a:latin typeface="Arizonia"/>
                <a:cs typeface="Arizonia"/>
              </a:rPr>
              <a:t>T</a:t>
            </a:r>
          </a:p>
        </p:txBody>
      </p:sp>
    </p:spTree>
    <p:extLst>
      <p:ext uri="{BB962C8B-B14F-4D97-AF65-F5344CB8AC3E}">
        <p14:creationId xmlns:p14="http://schemas.microsoft.com/office/powerpoint/2010/main" val="326890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3519" y="1310242"/>
            <a:ext cx="7129526" cy="1938992"/>
          </a:xfrm>
          <a:prstGeom prst="rect">
            <a:avLst/>
          </a:prstGeom>
        </p:spPr>
        <p:txBody>
          <a:bodyPr wrap="square">
            <a:spAutoFit/>
          </a:bodyPr>
          <a:lstStyle/>
          <a:p>
            <a:r>
              <a:rPr lang="en-US" sz="2000" dirty="0">
                <a:effectLst>
                  <a:outerShdw blurRad="50800" dist="38100" dir="2700000" algn="tl" rotWithShape="0">
                    <a:prstClr val="black">
                      <a:alpha val="40000"/>
                    </a:prstClr>
                  </a:outerShdw>
                </a:effectLst>
                <a:latin typeface="Aller Light"/>
                <a:cs typeface="Aller Light"/>
              </a:rPr>
              <a:t>  he question is not what </a:t>
            </a:r>
            <a:r>
              <a:rPr lang="en-US" sz="2000" dirty="0" err="1">
                <a:effectLst>
                  <a:outerShdw blurRad="50800" dist="38100" dir="2700000" algn="tl" rotWithShape="0">
                    <a:prstClr val="black">
                      <a:alpha val="40000"/>
                    </a:prstClr>
                  </a:outerShdw>
                </a:effectLst>
                <a:latin typeface="Aller Light"/>
                <a:cs typeface="Aller Light"/>
              </a:rPr>
              <a:t>Fairey’s</a:t>
            </a:r>
            <a:r>
              <a:rPr lang="en-US" sz="2000" dirty="0">
                <a:effectLst>
                  <a:outerShdw blurRad="50800" dist="38100" dir="2700000" algn="tl" rotWithShape="0">
                    <a:prstClr val="black">
                      <a:alpha val="40000"/>
                    </a:prstClr>
                  </a:outerShdw>
                </a:effectLst>
                <a:latin typeface="Aller Light"/>
                <a:cs typeface="Aller Light"/>
              </a:rPr>
              <a:t> political allegiances may or may not be, but rather, how his work sets a standard that is </a:t>
            </a:r>
            <a:r>
              <a:rPr lang="en-US" sz="2000" dirty="0">
                <a:solidFill>
                  <a:srgbClr val="F9D59B"/>
                </a:solidFill>
                <a:effectLst>
                  <a:outerShdw blurRad="50800" dist="38100" dir="2700000" algn="tl" rotWithShape="0">
                    <a:prstClr val="black">
                      <a:alpha val="40000"/>
                    </a:prstClr>
                  </a:outerShdw>
                </a:effectLst>
                <a:latin typeface="Aller Light"/>
                <a:cs typeface="Aller Light"/>
              </a:rPr>
              <a:t>ultimately damaging to art</a:t>
            </a:r>
            <a:r>
              <a:rPr lang="en-US" sz="2000" dirty="0">
                <a:effectLst>
                  <a:outerShdw blurRad="50800" dist="38100" dir="2700000" algn="tl" rotWithShape="0">
                    <a:prstClr val="black">
                      <a:alpha val="40000"/>
                    </a:prstClr>
                  </a:outerShdw>
                </a:effectLst>
                <a:latin typeface="Aller Light"/>
                <a:cs typeface="Aller Light"/>
              </a:rPr>
              <a:t> and leads to its </a:t>
            </a:r>
            <a:r>
              <a:rPr lang="en-US" sz="2000" dirty="0">
                <a:solidFill>
                  <a:srgbClr val="F9D59B"/>
                </a:solidFill>
                <a:effectLst>
                  <a:outerShdw blurRad="50800" dist="38100" dir="2700000" algn="tl" rotWithShape="0">
                    <a:prstClr val="black">
                      <a:alpha val="40000"/>
                    </a:prstClr>
                  </a:outerShdw>
                </a:effectLst>
                <a:latin typeface="Aller Light"/>
                <a:cs typeface="Aller Light"/>
              </a:rPr>
              <a:t>further dissolution. </a:t>
            </a:r>
            <a:r>
              <a:rPr lang="en-US" sz="2000" dirty="0">
                <a:effectLst>
                  <a:outerShdw blurRad="50800" dist="38100" dir="2700000" algn="tl" rotWithShape="0">
                    <a:prstClr val="black">
                      <a:alpha val="40000"/>
                    </a:prstClr>
                  </a:outerShdw>
                </a:effectLst>
                <a:latin typeface="Aller Light"/>
                <a:cs typeface="Aller Light"/>
              </a:rPr>
              <a:t>When a </a:t>
            </a:r>
            <a:r>
              <a:rPr lang="en-US" sz="2000" dirty="0">
                <a:solidFill>
                  <a:srgbClr val="F9D59B"/>
                </a:solidFill>
                <a:effectLst>
                  <a:outerShdw blurRad="50800" dist="38100" dir="2700000" algn="tl" rotWithShape="0">
                    <a:prstClr val="black">
                      <a:alpha val="40000"/>
                    </a:prstClr>
                  </a:outerShdw>
                </a:effectLst>
                <a:latin typeface="Aller Light"/>
                <a:cs typeface="Aller Light"/>
              </a:rPr>
              <a:t>will to plagiarize </a:t>
            </a:r>
            <a:r>
              <a:rPr lang="en-US" sz="2000" dirty="0">
                <a:effectLst>
                  <a:outerShdw blurRad="50800" dist="38100" dir="2700000" algn="tl" rotWithShape="0">
                    <a:prstClr val="black">
                      <a:alpha val="40000"/>
                    </a:prstClr>
                  </a:outerShdw>
                </a:effectLst>
                <a:latin typeface="Aller Light"/>
                <a:cs typeface="Aller Light"/>
              </a:rPr>
              <a:t>and a </a:t>
            </a:r>
            <a:r>
              <a:rPr lang="en-US" sz="2000" dirty="0">
                <a:solidFill>
                  <a:srgbClr val="F9D59B"/>
                </a:solidFill>
                <a:effectLst>
                  <a:outerShdw blurRad="50800" dist="38100" dir="2700000" algn="tl" rotWithShape="0">
                    <a:prstClr val="black">
                      <a:alpha val="40000"/>
                    </a:prstClr>
                  </a:outerShdw>
                </a:effectLst>
                <a:latin typeface="Aller Light"/>
                <a:cs typeface="Aller Light"/>
              </a:rPr>
              <a:t>love for self-promotion </a:t>
            </a:r>
            <a:r>
              <a:rPr lang="en-US" sz="2000" dirty="0">
                <a:effectLst>
                  <a:outerShdw blurRad="50800" dist="38100" dir="2700000" algn="tl" rotWithShape="0">
                    <a:prstClr val="black">
                      <a:alpha val="40000"/>
                    </a:prstClr>
                  </a:outerShdw>
                </a:effectLst>
                <a:latin typeface="Aller Light"/>
                <a:cs typeface="Aller Light"/>
              </a:rPr>
              <a:t>are the only requirements necessary for becoming an artist, then clearly </a:t>
            </a:r>
            <a:r>
              <a:rPr lang="en-US" sz="2000" dirty="0">
                <a:solidFill>
                  <a:srgbClr val="F9D59B"/>
                </a:solidFill>
                <a:effectLst>
                  <a:outerShdw blurRad="50800" dist="38100" dir="2700000" algn="tl" rotWithShape="0">
                    <a:prstClr val="black">
                      <a:alpha val="40000"/>
                    </a:prstClr>
                  </a:outerShdw>
                </a:effectLst>
                <a:latin typeface="Aller Light"/>
                <a:cs typeface="Aller Light"/>
              </a:rPr>
              <a:t>the arts are in deep trouble</a:t>
            </a:r>
            <a:r>
              <a:rPr lang="en-US" sz="2000" dirty="0">
                <a:effectLst>
                  <a:outerShdw blurRad="50800" dist="38100" dir="2700000" algn="tl" rotWithShape="0">
                    <a:prstClr val="black">
                      <a:alpha val="40000"/>
                    </a:prstClr>
                  </a:outerShdw>
                </a:effectLst>
                <a:latin typeface="Aller Light"/>
                <a:cs typeface="Aller Light"/>
              </a:rPr>
              <a:t>.</a:t>
            </a:r>
          </a:p>
        </p:txBody>
      </p:sp>
      <p:sp>
        <p:nvSpPr>
          <p:cNvPr id="9" name="TextBox 8"/>
          <p:cNvSpPr txBox="1"/>
          <p:nvPr/>
        </p:nvSpPr>
        <p:spPr>
          <a:xfrm>
            <a:off x="852017" y="723442"/>
            <a:ext cx="659100" cy="1107996"/>
          </a:xfrm>
          <a:prstGeom prst="rect">
            <a:avLst/>
          </a:prstGeom>
          <a:noFill/>
        </p:spPr>
        <p:txBody>
          <a:bodyPr wrap="square" rtlCol="0">
            <a:spAutoFit/>
          </a:bodyPr>
          <a:lstStyle/>
          <a:p>
            <a:r>
              <a:rPr lang="en-US" sz="6600" dirty="0">
                <a:solidFill>
                  <a:srgbClr val="E8950E"/>
                </a:solidFill>
                <a:latin typeface="Arizonia"/>
                <a:cs typeface="Arizonia"/>
              </a:rPr>
              <a:t>T</a:t>
            </a:r>
          </a:p>
        </p:txBody>
      </p:sp>
    </p:spTree>
    <p:extLst>
      <p:ext uri="{BB962C8B-B14F-4D97-AF65-F5344CB8AC3E}">
        <p14:creationId xmlns:p14="http://schemas.microsoft.com/office/powerpoint/2010/main" val="377862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3519" y="1310242"/>
            <a:ext cx="7386736" cy="3170099"/>
          </a:xfrm>
          <a:prstGeom prst="rect">
            <a:avLst/>
          </a:prstGeom>
        </p:spPr>
        <p:txBody>
          <a:bodyPr wrap="square">
            <a:spAutoFit/>
          </a:bodyPr>
          <a:lstStyle/>
          <a:p>
            <a:r>
              <a:rPr lang="en-US" sz="2000" dirty="0">
                <a:effectLst>
                  <a:outerShdw blurRad="50800" dist="38100" dir="2700000" algn="tl" rotWithShape="0">
                    <a:prstClr val="black">
                      <a:alpha val="40000"/>
                    </a:prstClr>
                  </a:outerShdw>
                </a:effectLst>
                <a:latin typeface="Aller Light"/>
                <a:cs typeface="Aller Light"/>
              </a:rPr>
              <a:t>    </a:t>
            </a:r>
            <a:r>
              <a:rPr lang="en-US" sz="2000" dirty="0" err="1">
                <a:effectLst>
                  <a:outerShdw blurRad="50800" dist="38100" dir="2700000" algn="tl" rotWithShape="0">
                    <a:prstClr val="black">
                      <a:alpha val="40000"/>
                    </a:prstClr>
                  </a:outerShdw>
                </a:effectLst>
                <a:latin typeface="Aller Light"/>
                <a:cs typeface="Aller Light"/>
              </a:rPr>
              <a:t>ctivity</a:t>
            </a:r>
            <a:r>
              <a:rPr lang="en-US" sz="2000" dirty="0">
                <a:effectLst>
                  <a:outerShdw blurRad="50800" dist="38100" dir="2700000" algn="tl" rotWithShape="0">
                    <a:prstClr val="black">
                      <a:alpha val="40000"/>
                    </a:prstClr>
                  </a:outerShdw>
                </a:effectLst>
                <a:latin typeface="Aller Light"/>
                <a:cs typeface="Aller Light"/>
              </a:rPr>
              <a:t>:</a:t>
            </a:r>
          </a:p>
          <a:p>
            <a:endParaRPr lang="en-US" sz="2000" dirty="0">
              <a:effectLst>
                <a:outerShdw blurRad="50800" dist="38100" dir="2700000" algn="tl" rotWithShape="0">
                  <a:prstClr val="black">
                    <a:alpha val="40000"/>
                  </a:prstClr>
                </a:outerShdw>
              </a:effectLst>
              <a:latin typeface="Aller Light"/>
              <a:cs typeface="Aller Light"/>
            </a:endParaRPr>
          </a:p>
          <a:p>
            <a:pPr marL="457200" indent="-457200">
              <a:buAutoNum type="arabicPeriod"/>
            </a:pPr>
            <a:r>
              <a:rPr lang="en-US" sz="2000" dirty="0">
                <a:effectLst>
                  <a:outerShdw blurRad="50800" dist="38100" dir="2700000" algn="tl" rotWithShape="0">
                    <a:prstClr val="black">
                      <a:alpha val="40000"/>
                    </a:prstClr>
                  </a:outerShdw>
                </a:effectLst>
                <a:latin typeface="Aller Light"/>
                <a:cs typeface="Aller Light"/>
              </a:rPr>
              <a:t>Break into groups of Four </a:t>
            </a:r>
          </a:p>
          <a:p>
            <a:pPr marL="457200" indent="-457200">
              <a:buAutoNum type="arabicPeriod"/>
            </a:pPr>
            <a:r>
              <a:rPr lang="en-US" sz="2000" dirty="0">
                <a:effectLst>
                  <a:outerShdw blurRad="50800" dist="38100" dir="2700000" algn="tl" rotWithShape="0">
                    <a:prstClr val="black">
                      <a:alpha val="40000"/>
                    </a:prstClr>
                  </a:outerShdw>
                </a:effectLst>
                <a:latin typeface="Aller Light"/>
                <a:cs typeface="Aller Light"/>
              </a:rPr>
              <a:t>Analyze the images to follow and discuss them in your group </a:t>
            </a:r>
          </a:p>
          <a:p>
            <a:pPr marL="457200" indent="-457200">
              <a:buAutoNum type="arabicPeriod"/>
            </a:pPr>
            <a:r>
              <a:rPr lang="en-US" sz="2000" dirty="0">
                <a:effectLst>
                  <a:outerShdw blurRad="50800" dist="38100" dir="2700000" algn="tl" rotWithShape="0">
                    <a:prstClr val="black">
                      <a:alpha val="40000"/>
                    </a:prstClr>
                  </a:outerShdw>
                </a:effectLst>
                <a:latin typeface="Aller Light"/>
                <a:cs typeface="Aller Light"/>
              </a:rPr>
              <a:t>Rate them on a scale of </a:t>
            </a:r>
            <a:br>
              <a:rPr lang="en-US" sz="2000" dirty="0">
                <a:effectLst>
                  <a:outerShdw blurRad="50800" dist="38100" dir="2700000" algn="tl" rotWithShape="0">
                    <a:prstClr val="black">
                      <a:alpha val="40000"/>
                    </a:prstClr>
                  </a:outerShdw>
                </a:effectLst>
                <a:latin typeface="Aller Light"/>
                <a:cs typeface="Aller Light"/>
              </a:rPr>
            </a:br>
            <a:r>
              <a:rPr lang="en-US" sz="2000" dirty="0">
                <a:effectLst>
                  <a:outerShdw blurRad="50800" dist="38100" dir="2700000" algn="tl" rotWithShape="0">
                    <a:prstClr val="black">
                      <a:alpha val="40000"/>
                    </a:prstClr>
                  </a:outerShdw>
                </a:effectLst>
                <a:latin typeface="Aller Light"/>
                <a:cs typeface="Aller Light"/>
              </a:rPr>
              <a:t>1 for not the same</a:t>
            </a:r>
            <a:br>
              <a:rPr lang="en-US" sz="2000" dirty="0">
                <a:effectLst>
                  <a:outerShdw blurRad="50800" dist="38100" dir="2700000" algn="tl" rotWithShape="0">
                    <a:prstClr val="black">
                      <a:alpha val="40000"/>
                    </a:prstClr>
                  </a:outerShdw>
                </a:effectLst>
                <a:latin typeface="Aller Light"/>
                <a:cs typeface="Aller Light"/>
              </a:rPr>
            </a:br>
            <a:r>
              <a:rPr lang="en-US" sz="2000" dirty="0">
                <a:effectLst>
                  <a:outerShdw blurRad="50800" dist="38100" dir="2700000" algn="tl" rotWithShape="0">
                    <a:prstClr val="black">
                      <a:alpha val="40000"/>
                    </a:prstClr>
                  </a:outerShdw>
                </a:effectLst>
                <a:latin typeface="Aller Light"/>
                <a:cs typeface="Aller Light"/>
              </a:rPr>
              <a:t>5 for </a:t>
            </a:r>
            <a:r>
              <a:rPr lang="en-US" sz="2000" dirty="0" err="1">
                <a:effectLst>
                  <a:outerShdw blurRad="50800" dist="38100" dir="2700000" algn="tl" rotWithShape="0">
                    <a:prstClr val="black">
                      <a:alpha val="40000"/>
                    </a:prstClr>
                  </a:outerShdw>
                </a:effectLst>
                <a:latin typeface="Aller Light"/>
                <a:cs typeface="Aller Light"/>
              </a:rPr>
              <a:t>kinda</a:t>
            </a:r>
            <a:r>
              <a:rPr lang="en-US" sz="2000" dirty="0">
                <a:effectLst>
                  <a:outerShdw blurRad="50800" dist="38100" dir="2700000" algn="tl" rotWithShape="0">
                    <a:prstClr val="black">
                      <a:alpha val="40000"/>
                    </a:prstClr>
                  </a:outerShdw>
                </a:effectLst>
                <a:latin typeface="Aller Light"/>
                <a:cs typeface="Aller Light"/>
              </a:rPr>
              <a:t> the same, and </a:t>
            </a:r>
            <a:br>
              <a:rPr lang="en-US" sz="2000" dirty="0">
                <a:effectLst>
                  <a:outerShdw blurRad="50800" dist="38100" dir="2700000" algn="tl" rotWithShape="0">
                    <a:prstClr val="black">
                      <a:alpha val="40000"/>
                    </a:prstClr>
                  </a:outerShdw>
                </a:effectLst>
                <a:latin typeface="Aller Light"/>
                <a:cs typeface="Aller Light"/>
              </a:rPr>
            </a:br>
            <a:r>
              <a:rPr lang="en-US" sz="2000" dirty="0">
                <a:effectLst>
                  <a:outerShdw blurRad="50800" dist="38100" dir="2700000" algn="tl" rotWithShape="0">
                    <a:prstClr val="black">
                      <a:alpha val="40000"/>
                    </a:prstClr>
                  </a:outerShdw>
                </a:effectLst>
                <a:latin typeface="Aller Light"/>
                <a:cs typeface="Aller Light"/>
              </a:rPr>
              <a:t>10 for the same.</a:t>
            </a:r>
          </a:p>
          <a:p>
            <a:pPr marL="457200" indent="-457200">
              <a:buAutoNum type="arabicPeriod"/>
            </a:pPr>
            <a:endParaRPr lang="en-US" sz="2000" dirty="0">
              <a:effectLst>
                <a:outerShdw blurRad="50800" dist="38100" dir="2700000" algn="tl" rotWithShape="0">
                  <a:prstClr val="black">
                    <a:alpha val="40000"/>
                  </a:prstClr>
                </a:outerShdw>
              </a:effectLst>
              <a:latin typeface="Aller Light"/>
              <a:cs typeface="Aller Light"/>
            </a:endParaRPr>
          </a:p>
        </p:txBody>
      </p:sp>
      <p:sp>
        <p:nvSpPr>
          <p:cNvPr id="9" name="TextBox 8"/>
          <p:cNvSpPr txBox="1"/>
          <p:nvPr/>
        </p:nvSpPr>
        <p:spPr>
          <a:xfrm>
            <a:off x="514419" y="723442"/>
            <a:ext cx="659100" cy="1107996"/>
          </a:xfrm>
          <a:prstGeom prst="rect">
            <a:avLst/>
          </a:prstGeom>
          <a:noFill/>
        </p:spPr>
        <p:txBody>
          <a:bodyPr wrap="square" rtlCol="0">
            <a:spAutoFit/>
          </a:bodyPr>
          <a:lstStyle/>
          <a:p>
            <a:r>
              <a:rPr lang="en-US" sz="6600" dirty="0">
                <a:solidFill>
                  <a:srgbClr val="E8950E"/>
                </a:solidFill>
                <a:latin typeface="Arizonia"/>
                <a:cs typeface="Arizonia"/>
              </a:rPr>
              <a:t>A</a:t>
            </a:r>
          </a:p>
        </p:txBody>
      </p:sp>
    </p:spTree>
    <p:extLst>
      <p:ext uri="{BB962C8B-B14F-4D97-AF65-F5344CB8AC3E}">
        <p14:creationId xmlns:p14="http://schemas.microsoft.com/office/powerpoint/2010/main" val="47427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1239" y="1285098"/>
            <a:ext cx="4533317" cy="1149476"/>
          </a:xfrm>
        </p:spPr>
        <p:txBody>
          <a:bodyPr>
            <a:noAutofit/>
          </a:bodyPr>
          <a:lstStyle/>
          <a:p>
            <a:pPr marL="0" indent="0">
              <a:buNone/>
            </a:pPr>
            <a:r>
              <a:rPr lang="en-US" sz="1800" dirty="0">
                <a:latin typeface="Aller Light"/>
                <a:cs typeface="Aller Light"/>
              </a:rPr>
              <a:t>Still from director Michael Anderson’s 1956 film adaptation of George Orwell’s cautionary story of a </a:t>
            </a:r>
            <a:r>
              <a:rPr lang="en-US" sz="1800" dirty="0" err="1">
                <a:latin typeface="Aller Light"/>
                <a:cs typeface="Aller Light"/>
              </a:rPr>
              <a:t>dystopic</a:t>
            </a:r>
            <a:r>
              <a:rPr lang="en-US" sz="1800" dirty="0">
                <a:latin typeface="Aller Light"/>
                <a:cs typeface="Aller Light"/>
              </a:rPr>
              <a:t> future, </a:t>
            </a:r>
            <a:r>
              <a:rPr lang="en-US" sz="1800" b="1" dirty="0">
                <a:solidFill>
                  <a:srgbClr val="F9D59B"/>
                </a:solidFill>
                <a:latin typeface="Aller Light"/>
                <a:cs typeface="Aller Light"/>
              </a:rPr>
              <a:t>1984. </a:t>
            </a:r>
          </a:p>
        </p:txBody>
      </p:sp>
      <p:pic>
        <p:nvPicPr>
          <p:cNvPr id="2" name="Picture 1" descr="obey_1984.jpg"/>
          <p:cNvPicPr>
            <a:picLocks noChangeAspect="1"/>
          </p:cNvPicPr>
          <p:nvPr/>
        </p:nvPicPr>
        <p:blipFill rotWithShape="1">
          <a:blip r:embed="rId2">
            <a:extLst>
              <a:ext uri="{28A0092B-C50C-407E-A947-70E740481C1C}">
                <a14:useLocalDpi xmlns:a14="http://schemas.microsoft.com/office/drawing/2010/main" val="0"/>
              </a:ext>
            </a:extLst>
          </a:blip>
          <a:srcRect r="50154"/>
          <a:stretch/>
        </p:blipFill>
        <p:spPr>
          <a:xfrm>
            <a:off x="0" y="-3895"/>
            <a:ext cx="3866181" cy="5146829"/>
          </a:xfrm>
          <a:prstGeom prst="rect">
            <a:avLst/>
          </a:prstGeom>
        </p:spPr>
      </p:pic>
    </p:spTree>
    <p:extLst>
      <p:ext uri="{BB962C8B-B14F-4D97-AF65-F5344CB8AC3E}">
        <p14:creationId xmlns:p14="http://schemas.microsoft.com/office/powerpoint/2010/main" val="49351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ey_1984.jpg"/>
          <p:cNvPicPr>
            <a:picLocks noChangeAspect="1"/>
          </p:cNvPicPr>
          <p:nvPr/>
        </p:nvPicPr>
        <p:blipFill rotWithShape="1">
          <a:blip r:embed="rId2">
            <a:extLst>
              <a:ext uri="{28A0092B-C50C-407E-A947-70E740481C1C}">
                <a14:useLocalDpi xmlns:a14="http://schemas.microsoft.com/office/drawing/2010/main" val="0"/>
              </a:ext>
            </a:extLst>
          </a:blip>
          <a:srcRect l="50459" r="307"/>
          <a:stretch/>
        </p:blipFill>
        <p:spPr>
          <a:xfrm>
            <a:off x="5326045" y="-1863"/>
            <a:ext cx="3817955" cy="5145966"/>
          </a:xfrm>
          <a:prstGeom prst="rect">
            <a:avLst/>
          </a:prstGeom>
        </p:spPr>
      </p:pic>
      <p:sp>
        <p:nvSpPr>
          <p:cNvPr id="6" name="Content Placeholder 2"/>
          <p:cNvSpPr>
            <a:spLocks noGrp="1"/>
          </p:cNvSpPr>
          <p:nvPr>
            <p:ph idx="1"/>
          </p:nvPr>
        </p:nvSpPr>
        <p:spPr>
          <a:xfrm>
            <a:off x="377777" y="1285098"/>
            <a:ext cx="4565469" cy="1149476"/>
          </a:xfrm>
        </p:spPr>
        <p:txBody>
          <a:bodyPr>
            <a:noAutofit/>
          </a:bodyPr>
          <a:lstStyle/>
          <a:p>
            <a:pPr marL="0" indent="0" algn="r">
              <a:buNone/>
            </a:pPr>
            <a:r>
              <a:rPr lang="en-US" sz="1800" dirty="0" err="1">
                <a:latin typeface="Aller Light"/>
                <a:cs typeface="Aller Light"/>
              </a:rPr>
              <a:t>Fairey</a:t>
            </a:r>
            <a:r>
              <a:rPr lang="en-US" sz="1800" dirty="0">
                <a:latin typeface="Aller Light"/>
                <a:cs typeface="Aller Light"/>
              </a:rPr>
              <a:t> used this image for his own poster</a:t>
            </a:r>
          </a:p>
        </p:txBody>
      </p:sp>
    </p:spTree>
    <p:extLst>
      <p:ext uri="{BB962C8B-B14F-4D97-AF65-F5344CB8AC3E}">
        <p14:creationId xmlns:p14="http://schemas.microsoft.com/office/powerpoint/2010/main" val="263964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6">
                                            <p:txEl>
                                              <p:pRg st="0" end="0"/>
                                            </p:txEl>
                                          </p:spTgt>
                                        </p:tgtEl>
                                      </p:cBhvr>
                                    </p:animEffect>
                                    <p:set>
                                      <p:cBhvr>
                                        <p:cTn id="17"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bey_1984.jpg"/>
          <p:cNvPicPr>
            <a:picLocks noChangeAspect="1"/>
          </p:cNvPicPr>
          <p:nvPr/>
        </p:nvPicPr>
        <p:blipFill rotWithShape="1">
          <a:blip r:embed="rId2">
            <a:extLst>
              <a:ext uri="{28A0092B-C50C-407E-A947-70E740481C1C}">
                <a14:useLocalDpi xmlns:a14="http://schemas.microsoft.com/office/drawing/2010/main" val="0"/>
              </a:ext>
            </a:extLst>
          </a:blip>
          <a:srcRect l="50459" r="307"/>
          <a:stretch/>
        </p:blipFill>
        <p:spPr>
          <a:xfrm>
            <a:off x="4605658" y="-1863"/>
            <a:ext cx="3817955" cy="5145966"/>
          </a:xfrm>
          <a:prstGeom prst="rect">
            <a:avLst/>
          </a:prstGeom>
        </p:spPr>
      </p:pic>
      <p:pic>
        <p:nvPicPr>
          <p:cNvPr id="7" name="Picture 6" descr="obey_1984.jpg"/>
          <p:cNvPicPr>
            <a:picLocks noChangeAspect="1"/>
          </p:cNvPicPr>
          <p:nvPr/>
        </p:nvPicPr>
        <p:blipFill rotWithShape="1">
          <a:blip r:embed="rId2">
            <a:extLst>
              <a:ext uri="{28A0092B-C50C-407E-A947-70E740481C1C}">
                <a14:useLocalDpi xmlns:a14="http://schemas.microsoft.com/office/drawing/2010/main" val="0"/>
              </a:ext>
            </a:extLst>
          </a:blip>
          <a:srcRect r="50154"/>
          <a:stretch/>
        </p:blipFill>
        <p:spPr>
          <a:xfrm>
            <a:off x="739477" y="-3895"/>
            <a:ext cx="3866181" cy="5146829"/>
          </a:xfrm>
          <a:prstGeom prst="rect">
            <a:avLst/>
          </a:prstGeom>
        </p:spPr>
      </p:pic>
    </p:spTree>
    <p:extLst>
      <p:ext uri="{BB962C8B-B14F-4D97-AF65-F5344CB8AC3E}">
        <p14:creationId xmlns:p14="http://schemas.microsoft.com/office/powerpoint/2010/main" val="144893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718186" y="683255"/>
            <a:ext cx="4051051" cy="4260294"/>
          </a:xfrm>
        </p:spPr>
        <p:txBody>
          <a:bodyPr>
            <a:normAutofit/>
          </a:bodyPr>
          <a:lstStyle/>
          <a:p>
            <a:pPr marL="0" indent="0">
              <a:buNone/>
            </a:pPr>
            <a:r>
              <a:rPr lang="en-US" sz="2000" dirty="0">
                <a:effectLst>
                  <a:outerShdw blurRad="50800" dist="38100" dir="2700000" algn="tl" rotWithShape="0">
                    <a:prstClr val="black">
                      <a:alpha val="40000"/>
                    </a:prstClr>
                  </a:outerShdw>
                </a:effectLst>
                <a:latin typeface="Aller Light"/>
                <a:cs typeface="Aller Light"/>
              </a:rPr>
              <a:t>In 2006 </a:t>
            </a:r>
            <a:r>
              <a:rPr lang="en-US" sz="2000" dirty="0" err="1">
                <a:effectLst>
                  <a:outerShdw blurRad="50800" dist="38100" dir="2700000" algn="tl" rotWithShape="0">
                    <a:prstClr val="black">
                      <a:alpha val="40000"/>
                    </a:prstClr>
                  </a:outerShdw>
                </a:effectLst>
                <a:latin typeface="Aller Light"/>
                <a:cs typeface="Aller Light"/>
              </a:rPr>
              <a:t>Fairey</a:t>
            </a:r>
            <a:r>
              <a:rPr lang="en-US" sz="2000" dirty="0">
                <a:effectLst>
                  <a:outerShdw blurRad="50800" dist="38100" dir="2700000" algn="tl" rotWithShape="0">
                    <a:prstClr val="black">
                      <a:alpha val="40000"/>
                    </a:prstClr>
                  </a:outerShdw>
                </a:effectLst>
                <a:latin typeface="Aller Light"/>
                <a:cs typeface="Aller Light"/>
              </a:rPr>
              <a:t> printed an already existing skull and crossbones artwork he found, altering the original design only by adding the words "OBEY: Defiant Since '89" along with a small star bearing the face of Andre the Giant. </a:t>
            </a:r>
          </a:p>
          <a:p>
            <a:pPr marL="0" indent="0">
              <a:buNone/>
            </a:pPr>
            <a:r>
              <a:rPr lang="en-US" sz="2000" dirty="0">
                <a:effectLst>
                  <a:outerShdw blurRad="50800" dist="38100" dir="2700000" algn="tl" rotWithShape="0">
                    <a:prstClr val="black">
                      <a:alpha val="40000"/>
                    </a:prstClr>
                  </a:outerShdw>
                </a:effectLst>
                <a:latin typeface="Aller Light"/>
                <a:cs typeface="Aller Light"/>
              </a:rPr>
              <a:t>The image was reproduced as a </a:t>
            </a:r>
            <a:br>
              <a:rPr lang="en-US" sz="2000" dirty="0">
                <a:effectLst>
                  <a:outerShdw blurRad="50800" dist="38100" dir="2700000" algn="tl" rotWithShape="0">
                    <a:prstClr val="black">
                      <a:alpha val="40000"/>
                    </a:prstClr>
                  </a:outerShdw>
                </a:effectLst>
                <a:latin typeface="Aller Light"/>
                <a:cs typeface="Aller Light"/>
              </a:rPr>
            </a:br>
            <a:r>
              <a:rPr lang="en-US" sz="2000" dirty="0">
                <a:effectLst>
                  <a:outerShdw blurRad="50800" dist="38100" dir="2700000" algn="tl" rotWithShape="0">
                    <a:prstClr val="black">
                      <a:alpha val="40000"/>
                    </a:prstClr>
                  </a:outerShdw>
                </a:effectLst>
                <a:latin typeface="Aller Light"/>
                <a:cs typeface="Aller Light"/>
              </a:rPr>
              <a:t>T-shirt and added to </a:t>
            </a:r>
            <a:r>
              <a:rPr lang="en-US" sz="2000" dirty="0" err="1">
                <a:solidFill>
                  <a:srgbClr val="F9D59B"/>
                </a:solidFill>
                <a:effectLst>
                  <a:outerShdw blurRad="50800" dist="38100" dir="2700000" algn="tl" rotWithShape="0">
                    <a:prstClr val="black">
                      <a:alpha val="40000"/>
                    </a:prstClr>
                  </a:outerShdw>
                </a:effectLst>
                <a:latin typeface="Aller Light"/>
                <a:cs typeface="Aller Light"/>
              </a:rPr>
              <a:t>Fairey’s</a:t>
            </a:r>
            <a:r>
              <a:rPr lang="en-US" sz="2000" dirty="0">
                <a:solidFill>
                  <a:srgbClr val="F9D59B"/>
                </a:solidFill>
                <a:effectLst>
                  <a:outerShdw blurRad="50800" dist="38100" dir="2700000" algn="tl" rotWithShape="0">
                    <a:prstClr val="black">
                      <a:alpha val="40000"/>
                    </a:prstClr>
                  </a:outerShdw>
                </a:effectLst>
                <a:latin typeface="Aller Light"/>
                <a:cs typeface="Aller Light"/>
              </a:rPr>
              <a:t> OBEY fashion line. </a:t>
            </a:r>
          </a:p>
        </p:txBody>
      </p:sp>
      <p:pic>
        <p:nvPicPr>
          <p:cNvPr id="2" name="Picture 1" descr="obey_gestapo.gif"/>
          <p:cNvPicPr>
            <a:picLocks noChangeAspect="1"/>
          </p:cNvPicPr>
          <p:nvPr/>
        </p:nvPicPr>
        <p:blipFill rotWithShape="1">
          <a:blip r:embed="rId2">
            <a:extLst>
              <a:ext uri="{28A0092B-C50C-407E-A947-70E740481C1C}">
                <a14:useLocalDpi xmlns:a14="http://schemas.microsoft.com/office/drawing/2010/main" val="0"/>
              </a:ext>
            </a:extLst>
          </a:blip>
          <a:srcRect l="8282" r="7801"/>
          <a:stretch/>
        </p:blipFill>
        <p:spPr>
          <a:xfrm>
            <a:off x="0" y="0"/>
            <a:ext cx="4316298" cy="5143500"/>
          </a:xfrm>
          <a:prstGeom prst="rect">
            <a:avLst/>
          </a:prstGeom>
        </p:spPr>
      </p:pic>
    </p:spTree>
    <p:extLst>
      <p:ext uri="{BB962C8B-B14F-4D97-AF65-F5344CB8AC3E}">
        <p14:creationId xmlns:p14="http://schemas.microsoft.com/office/powerpoint/2010/main" val="373648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01890" y="570718"/>
            <a:ext cx="4597619" cy="4372831"/>
          </a:xfrm>
        </p:spPr>
        <p:txBody>
          <a:bodyPr>
            <a:normAutofit fontScale="92500" lnSpcReduction="20000"/>
          </a:bodyPr>
          <a:lstStyle/>
          <a:p>
            <a:pPr marL="0" indent="0">
              <a:buNone/>
            </a:pPr>
            <a:r>
              <a:rPr lang="en-US" sz="2000" dirty="0">
                <a:effectLst>
                  <a:outerShdw blurRad="50800" dist="38100" dir="2700000" algn="tl" rotWithShape="0">
                    <a:prstClr val="black">
                      <a:alpha val="40000"/>
                    </a:prstClr>
                  </a:outerShdw>
                </a:effectLst>
                <a:latin typeface="Aller Light"/>
                <a:cs typeface="Aller Light"/>
              </a:rPr>
              <a:t>As luck would have it, Wal-Mart plagiarized the master plagiarist, copying and printing </a:t>
            </a:r>
            <a:r>
              <a:rPr lang="en-US" sz="2000" dirty="0" err="1">
                <a:effectLst>
                  <a:outerShdw blurRad="50800" dist="38100" dir="2700000" algn="tl" rotWithShape="0">
                    <a:prstClr val="black">
                      <a:alpha val="40000"/>
                    </a:prstClr>
                  </a:outerShdw>
                </a:effectLst>
                <a:latin typeface="Aller Light"/>
                <a:cs typeface="Aller Light"/>
              </a:rPr>
              <a:t>Fairey’s</a:t>
            </a:r>
            <a:r>
              <a:rPr lang="en-US" sz="2000" dirty="0">
                <a:effectLst>
                  <a:outerShdw blurRad="50800" dist="38100" dir="2700000" algn="tl" rotWithShape="0">
                    <a:prstClr val="black">
                      <a:alpha val="40000"/>
                    </a:prstClr>
                  </a:outerShdw>
                </a:effectLst>
                <a:latin typeface="Aller Light"/>
                <a:cs typeface="Aller Light"/>
              </a:rPr>
              <a:t> rip-off and adding it to the superstore’s own fashion line. </a:t>
            </a:r>
          </a:p>
          <a:p>
            <a:pPr marL="0" indent="0">
              <a:buNone/>
            </a:pPr>
            <a:r>
              <a:rPr lang="en-US" sz="2000" dirty="0">
                <a:effectLst>
                  <a:outerShdw blurRad="50800" dist="38100" dir="2700000" algn="tl" rotWithShape="0">
                    <a:prstClr val="black">
                      <a:alpha val="40000"/>
                    </a:prstClr>
                  </a:outerShdw>
                </a:effectLst>
                <a:latin typeface="Aller Light"/>
                <a:cs typeface="Aller Light"/>
              </a:rPr>
              <a:t>A shopper at Wal-Mart recognized the skull motif’s origin and angrily protested</a:t>
            </a:r>
          </a:p>
          <a:p>
            <a:pPr marL="0" indent="0">
              <a:buNone/>
            </a:pPr>
            <a:r>
              <a:rPr lang="en-US" sz="2000" dirty="0">
                <a:effectLst>
                  <a:outerShdw blurRad="50800" dist="38100" dir="2700000" algn="tl" rotWithShape="0">
                    <a:prstClr val="black">
                      <a:alpha val="40000"/>
                    </a:prstClr>
                  </a:outerShdw>
                </a:effectLst>
                <a:latin typeface="Aller Light"/>
                <a:cs typeface="Aller Light"/>
              </a:rPr>
              <a:t> - </a:t>
            </a:r>
            <a:r>
              <a:rPr lang="en-US" sz="2000" dirty="0">
                <a:solidFill>
                  <a:srgbClr val="F9D59B"/>
                </a:solidFill>
                <a:effectLst>
                  <a:outerShdw blurRad="50800" dist="38100" dir="2700000" algn="tl" rotWithShape="0">
                    <a:prstClr val="black">
                      <a:alpha val="40000"/>
                    </a:prstClr>
                  </a:outerShdw>
                </a:effectLst>
                <a:latin typeface="Aller Light"/>
                <a:cs typeface="Aller Light"/>
              </a:rPr>
              <a:t>AS IT WAS AN EXACT DUPLICATION OF THE INFAMOUS LOGO BELONGING TO THE GESTAPO, THE NAZI "SECRET STATE POLICE" </a:t>
            </a:r>
          </a:p>
          <a:p>
            <a:pPr marL="0" indent="0">
              <a:buNone/>
            </a:pPr>
            <a:r>
              <a:rPr lang="en-US" sz="2000" dirty="0">
                <a:effectLst>
                  <a:outerShdw blurRad="50800" dist="38100" dir="2700000" algn="tl" rotWithShape="0">
                    <a:prstClr val="black">
                      <a:alpha val="40000"/>
                    </a:prstClr>
                  </a:outerShdw>
                </a:effectLst>
                <a:latin typeface="Aller Light"/>
                <a:cs typeface="Aller Light"/>
              </a:rPr>
              <a:t>that served as personal bodyguards to Adolf Hitler and administered the concentration camps where the genocide of the Jewish people was put into practice.</a:t>
            </a:r>
            <a:endParaRPr lang="en-US" sz="2000" dirty="0">
              <a:solidFill>
                <a:srgbClr val="E8950E"/>
              </a:solidFill>
              <a:effectLst>
                <a:outerShdw blurRad="50800" dist="38100" dir="2700000" algn="tl" rotWithShape="0">
                  <a:prstClr val="black">
                    <a:alpha val="40000"/>
                  </a:prstClr>
                </a:outerShdw>
              </a:effectLst>
              <a:latin typeface="Aller Light"/>
              <a:cs typeface="Aller Light"/>
            </a:endParaRPr>
          </a:p>
        </p:txBody>
      </p:sp>
      <p:pic>
        <p:nvPicPr>
          <p:cNvPr id="3" name="Picture 2" descr="obey_nazi.jpg"/>
          <p:cNvPicPr>
            <a:picLocks noChangeAspect="1"/>
          </p:cNvPicPr>
          <p:nvPr/>
        </p:nvPicPr>
        <p:blipFill rotWithShape="1">
          <a:blip r:embed="rId2">
            <a:extLst>
              <a:ext uri="{28A0092B-C50C-407E-A947-70E740481C1C}">
                <a14:useLocalDpi xmlns:a14="http://schemas.microsoft.com/office/drawing/2010/main" val="0"/>
              </a:ext>
            </a:extLst>
          </a:blip>
          <a:srcRect l="39750" r="1960"/>
          <a:stretch/>
        </p:blipFill>
        <p:spPr>
          <a:xfrm>
            <a:off x="5224569" y="895"/>
            <a:ext cx="3906370" cy="5142605"/>
          </a:xfrm>
          <a:prstGeom prst="rect">
            <a:avLst/>
          </a:prstGeom>
        </p:spPr>
      </p:pic>
    </p:spTree>
    <p:extLst>
      <p:ext uri="{BB962C8B-B14F-4D97-AF65-F5344CB8AC3E}">
        <p14:creationId xmlns:p14="http://schemas.microsoft.com/office/powerpoint/2010/main" val="224314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ssolv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dissolv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bey_nazi.jpg"/>
          <p:cNvPicPr>
            <a:picLocks noChangeAspect="1"/>
          </p:cNvPicPr>
          <p:nvPr/>
        </p:nvPicPr>
        <p:blipFill rotWithShape="1">
          <a:blip r:embed="rId2">
            <a:extLst>
              <a:ext uri="{28A0092B-C50C-407E-A947-70E740481C1C}">
                <a14:useLocalDpi xmlns:a14="http://schemas.microsoft.com/office/drawing/2010/main" val="0"/>
              </a:ext>
            </a:extLst>
          </a:blip>
          <a:srcRect l="39750" r="1960"/>
          <a:stretch/>
        </p:blipFill>
        <p:spPr>
          <a:xfrm>
            <a:off x="4702112" y="895"/>
            <a:ext cx="3906370" cy="5142605"/>
          </a:xfrm>
          <a:prstGeom prst="rect">
            <a:avLst/>
          </a:prstGeom>
        </p:spPr>
      </p:pic>
      <p:pic>
        <p:nvPicPr>
          <p:cNvPr id="5" name="Picture 4" descr="obey_gestapo.gif"/>
          <p:cNvPicPr>
            <a:picLocks noChangeAspect="1"/>
          </p:cNvPicPr>
          <p:nvPr/>
        </p:nvPicPr>
        <p:blipFill rotWithShape="1">
          <a:blip r:embed="rId3">
            <a:extLst>
              <a:ext uri="{28A0092B-C50C-407E-A947-70E740481C1C}">
                <a14:useLocalDpi xmlns:a14="http://schemas.microsoft.com/office/drawing/2010/main" val="0"/>
              </a:ext>
            </a:extLst>
          </a:blip>
          <a:srcRect l="8282" r="7801"/>
          <a:stretch/>
        </p:blipFill>
        <p:spPr>
          <a:xfrm>
            <a:off x="385814" y="0"/>
            <a:ext cx="4316298" cy="5143500"/>
          </a:xfrm>
          <a:prstGeom prst="rect">
            <a:avLst/>
          </a:prstGeom>
        </p:spPr>
      </p:pic>
    </p:spTree>
    <p:extLst>
      <p:ext uri="{BB962C8B-B14F-4D97-AF65-F5344CB8AC3E}">
        <p14:creationId xmlns:p14="http://schemas.microsoft.com/office/powerpoint/2010/main" val="116979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718186" y="1913113"/>
            <a:ext cx="4051051" cy="3030436"/>
          </a:xfrm>
        </p:spPr>
        <p:txBody>
          <a:bodyPr>
            <a:normAutofit/>
          </a:bodyPr>
          <a:lstStyle/>
          <a:p>
            <a:pPr marL="0" indent="0">
              <a:buNone/>
            </a:pPr>
            <a:r>
              <a:rPr lang="en-US" sz="2000" dirty="0">
                <a:effectLst>
                  <a:outerShdw blurRad="50800" dist="38100" dir="2700000" algn="tl" rotWithShape="0">
                    <a:prstClr val="black">
                      <a:alpha val="40000"/>
                    </a:prstClr>
                  </a:outerShdw>
                </a:effectLst>
                <a:latin typeface="Aller Light"/>
                <a:cs typeface="Aller Light"/>
              </a:rPr>
              <a:t>[</a:t>
            </a:r>
            <a:r>
              <a:rPr lang="en-US" sz="2000" i="1" dirty="0" err="1">
                <a:effectLst>
                  <a:outerShdw blurRad="50800" dist="38100" dir="2700000" algn="tl" rotWithShape="0">
                    <a:prstClr val="black">
                      <a:alpha val="40000"/>
                    </a:prstClr>
                  </a:outerShdw>
                </a:effectLst>
                <a:latin typeface="Aller Light"/>
                <a:cs typeface="Aller Light"/>
              </a:rPr>
              <a:t>Ver</a:t>
            </a:r>
            <a:r>
              <a:rPr lang="en-US" sz="2000" i="1" dirty="0">
                <a:effectLst>
                  <a:outerShdw blurRad="50800" dist="38100" dir="2700000" algn="tl" rotWithShape="0">
                    <a:prstClr val="black">
                      <a:alpha val="40000"/>
                    </a:prstClr>
                  </a:outerShdw>
                </a:effectLst>
                <a:latin typeface="Aller Light"/>
                <a:cs typeface="Aller Light"/>
              </a:rPr>
              <a:t> Sacrum</a:t>
            </a:r>
            <a:r>
              <a:rPr lang="en-US" sz="2000" dirty="0">
                <a:effectLst>
                  <a:outerShdw blurRad="50800" dist="38100" dir="2700000" algn="tl" rotWithShape="0">
                    <a:prstClr val="black">
                      <a:alpha val="40000"/>
                    </a:prstClr>
                  </a:outerShdw>
                </a:effectLst>
                <a:latin typeface="Aller Light"/>
                <a:cs typeface="Aller Light"/>
              </a:rPr>
              <a:t> - </a:t>
            </a:r>
            <a:r>
              <a:rPr lang="en-US" sz="2000" dirty="0" err="1">
                <a:effectLst>
                  <a:outerShdw blurRad="50800" dist="38100" dir="2700000" algn="tl" rotWithShape="0">
                    <a:prstClr val="black">
                      <a:alpha val="40000"/>
                    </a:prstClr>
                  </a:outerShdw>
                </a:effectLst>
                <a:latin typeface="Aller Light"/>
                <a:cs typeface="Aller Light"/>
              </a:rPr>
              <a:t>Koloman</a:t>
            </a:r>
            <a:r>
              <a:rPr lang="en-US" sz="2000" dirty="0">
                <a:effectLst>
                  <a:outerShdw blurRad="50800" dist="38100" dir="2700000" algn="tl" rotWithShape="0">
                    <a:prstClr val="black">
                      <a:alpha val="40000"/>
                    </a:prstClr>
                  </a:outerShdw>
                </a:effectLst>
                <a:latin typeface="Aller Light"/>
                <a:cs typeface="Aller Light"/>
              </a:rPr>
              <a:t> Moser 1901. </a:t>
            </a:r>
          </a:p>
          <a:p>
            <a:pPr marL="0" indent="0">
              <a:buNone/>
            </a:pPr>
            <a:r>
              <a:rPr lang="en-US" sz="2000" dirty="0">
                <a:effectLst>
                  <a:outerShdw blurRad="50800" dist="38100" dir="2700000" algn="tl" rotWithShape="0">
                    <a:prstClr val="black">
                      <a:alpha val="40000"/>
                    </a:prstClr>
                  </a:outerShdw>
                </a:effectLst>
                <a:latin typeface="Aller Light"/>
                <a:cs typeface="Aller Light"/>
              </a:rPr>
              <a:t>Front cover illustration for the Vienna Secession magazine, </a:t>
            </a:r>
            <a:br>
              <a:rPr lang="en-US" sz="2000" dirty="0">
                <a:effectLst>
                  <a:outerShdw blurRad="50800" dist="38100" dir="2700000" algn="tl" rotWithShape="0">
                    <a:prstClr val="black">
                      <a:alpha val="40000"/>
                    </a:prstClr>
                  </a:outerShdw>
                </a:effectLst>
                <a:latin typeface="Aller Light"/>
                <a:cs typeface="Aller Light"/>
              </a:rPr>
            </a:br>
            <a:r>
              <a:rPr lang="en-US" sz="2000" i="1" dirty="0" err="1">
                <a:effectLst>
                  <a:outerShdw blurRad="50800" dist="38100" dir="2700000" algn="tl" rotWithShape="0">
                    <a:prstClr val="black">
                      <a:alpha val="40000"/>
                    </a:prstClr>
                  </a:outerShdw>
                </a:effectLst>
                <a:latin typeface="Aller Light"/>
                <a:cs typeface="Aller Light"/>
              </a:rPr>
              <a:t>Ver</a:t>
            </a:r>
            <a:r>
              <a:rPr lang="en-US" sz="2000" i="1" dirty="0">
                <a:effectLst>
                  <a:outerShdw blurRad="50800" dist="38100" dir="2700000" algn="tl" rotWithShape="0">
                    <a:prstClr val="black">
                      <a:alpha val="40000"/>
                    </a:prstClr>
                  </a:outerShdw>
                </a:effectLst>
                <a:latin typeface="Aller Light"/>
                <a:cs typeface="Aller Light"/>
              </a:rPr>
              <a:t> Sacrum</a:t>
            </a:r>
            <a:r>
              <a:rPr lang="en-US" sz="2000" dirty="0">
                <a:effectLst>
                  <a:outerShdw blurRad="50800" dist="38100" dir="2700000" algn="tl" rotWithShape="0">
                    <a:prstClr val="black">
                      <a:alpha val="40000"/>
                    </a:prstClr>
                  </a:outerShdw>
                </a:effectLst>
                <a:latin typeface="Aller Light"/>
                <a:cs typeface="Aller Light"/>
              </a:rPr>
              <a:t>.]</a:t>
            </a:r>
            <a:endParaRPr lang="en-US" sz="2000" dirty="0">
              <a:solidFill>
                <a:srgbClr val="F9D59B"/>
              </a:solidFill>
              <a:effectLst>
                <a:outerShdw blurRad="50800" dist="38100" dir="2700000" algn="tl" rotWithShape="0">
                  <a:prstClr val="black">
                    <a:alpha val="40000"/>
                  </a:prstClr>
                </a:outerShdw>
              </a:effectLst>
              <a:latin typeface="Aller Light"/>
              <a:cs typeface="Aller Light"/>
            </a:endParaRPr>
          </a:p>
        </p:txBody>
      </p:sp>
      <p:pic>
        <p:nvPicPr>
          <p:cNvPr id="3" name="Picture 2" descr="obey_koloman_moser.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75868" cy="5143500"/>
          </a:xfrm>
          <a:prstGeom prst="rect">
            <a:avLst/>
          </a:prstGeom>
        </p:spPr>
      </p:pic>
    </p:spTree>
    <p:extLst>
      <p:ext uri="{BB962C8B-B14F-4D97-AF65-F5344CB8AC3E}">
        <p14:creationId xmlns:p14="http://schemas.microsoft.com/office/powerpoint/2010/main" val="190980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0539" y="1401857"/>
            <a:ext cx="6347270" cy="3192767"/>
          </a:xfrm>
        </p:spPr>
        <p:txBody>
          <a:bodyPr/>
          <a:lstStyle/>
          <a:p>
            <a:pPr marL="0" indent="0">
              <a:lnSpc>
                <a:spcPct val="130000"/>
              </a:lnSpc>
              <a:buNone/>
            </a:pPr>
            <a:r>
              <a:rPr lang="en-US" sz="2000" dirty="0"/>
              <a:t>      </a:t>
            </a:r>
            <a:r>
              <a:rPr lang="en-US" sz="2000" dirty="0" err="1">
                <a:latin typeface="Aller Light"/>
                <a:cs typeface="Aller Light"/>
              </a:rPr>
              <a:t>ost</a:t>
            </a:r>
            <a:r>
              <a:rPr lang="en-US" sz="2000" dirty="0">
                <a:latin typeface="Aller Light"/>
                <a:cs typeface="Aller Light"/>
              </a:rPr>
              <a:t> well known for his "Obey Giant" street posters, Shepard </a:t>
            </a:r>
            <a:r>
              <a:rPr lang="en-US" sz="2000" dirty="0" err="1">
                <a:latin typeface="Aller Light"/>
                <a:cs typeface="Aller Light"/>
              </a:rPr>
              <a:t>Fairey</a:t>
            </a:r>
            <a:r>
              <a:rPr lang="en-US" sz="2000" dirty="0">
                <a:latin typeface="Aller Light"/>
                <a:cs typeface="Aller Light"/>
              </a:rPr>
              <a:t> has carefully nurtured a reputation as a heroic guerilla street artist waging a one man campaign against the corporate powers-that-be. </a:t>
            </a:r>
            <a:r>
              <a:rPr lang="en-US" sz="2000" dirty="0" err="1">
                <a:latin typeface="Aller Light"/>
                <a:cs typeface="Aller Light"/>
              </a:rPr>
              <a:t>Fairey’s</a:t>
            </a:r>
            <a:r>
              <a:rPr lang="en-US" sz="2000" dirty="0">
                <a:latin typeface="Aller Light"/>
                <a:cs typeface="Aller Light"/>
              </a:rPr>
              <a:t> art is problematic for another, more troubling reason - </a:t>
            </a:r>
            <a:r>
              <a:rPr lang="en-US" sz="2000" i="1" dirty="0">
                <a:solidFill>
                  <a:schemeClr val="accent4">
                    <a:lumMod val="40000"/>
                    <a:lumOff val="60000"/>
                  </a:schemeClr>
                </a:solidFill>
                <a:latin typeface="Aller Light"/>
                <a:cs typeface="Aller Light"/>
              </a:rPr>
              <a:t>that of plagiarism</a:t>
            </a:r>
            <a:r>
              <a:rPr lang="en-US" sz="2000" dirty="0">
                <a:latin typeface="Aller Light"/>
                <a:cs typeface="Aller Light"/>
              </a:rPr>
              <a:t>. </a:t>
            </a:r>
          </a:p>
        </p:txBody>
      </p:sp>
      <p:sp>
        <p:nvSpPr>
          <p:cNvPr id="4" name="TextBox 3"/>
          <p:cNvSpPr txBox="1"/>
          <p:nvPr/>
        </p:nvSpPr>
        <p:spPr>
          <a:xfrm>
            <a:off x="602835" y="860096"/>
            <a:ext cx="659100" cy="1107996"/>
          </a:xfrm>
          <a:prstGeom prst="rect">
            <a:avLst/>
          </a:prstGeom>
          <a:noFill/>
        </p:spPr>
        <p:txBody>
          <a:bodyPr wrap="square" rtlCol="0">
            <a:spAutoFit/>
          </a:bodyPr>
          <a:lstStyle/>
          <a:p>
            <a:r>
              <a:rPr lang="en-US" sz="6600" dirty="0">
                <a:solidFill>
                  <a:srgbClr val="E8950E"/>
                </a:solidFill>
                <a:latin typeface="Arizonia"/>
                <a:cs typeface="Arizonia"/>
              </a:rPr>
              <a:t>M</a:t>
            </a:r>
          </a:p>
        </p:txBody>
      </p:sp>
    </p:spTree>
    <p:extLst>
      <p:ext uri="{BB962C8B-B14F-4D97-AF65-F5344CB8AC3E}">
        <p14:creationId xmlns:p14="http://schemas.microsoft.com/office/powerpoint/2010/main" val="109044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r_obey_ripoff.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9509" y="-1"/>
            <a:ext cx="4144491" cy="5149803"/>
          </a:xfrm>
          <a:prstGeom prst="rect">
            <a:avLst/>
          </a:prstGeom>
        </p:spPr>
      </p:pic>
      <p:sp>
        <p:nvSpPr>
          <p:cNvPr id="5" name="Content Placeholder 3"/>
          <p:cNvSpPr>
            <a:spLocks noGrp="1"/>
          </p:cNvSpPr>
          <p:nvPr>
            <p:ph idx="1"/>
          </p:nvPr>
        </p:nvSpPr>
        <p:spPr>
          <a:xfrm>
            <a:off x="401890" y="1977769"/>
            <a:ext cx="4597619" cy="2965780"/>
          </a:xfrm>
        </p:spPr>
        <p:txBody>
          <a:bodyPr>
            <a:normAutofit/>
          </a:bodyPr>
          <a:lstStyle/>
          <a:p>
            <a:pPr marL="0" indent="0">
              <a:buNone/>
            </a:pPr>
            <a:r>
              <a:rPr lang="en-US" sz="2000" dirty="0" err="1">
                <a:effectLst>
                  <a:outerShdw blurRad="50800" dist="38100" dir="2700000" algn="tl" rotWithShape="0">
                    <a:prstClr val="black">
                      <a:alpha val="40000"/>
                    </a:prstClr>
                  </a:outerShdw>
                </a:effectLst>
                <a:latin typeface="Aller Light"/>
                <a:cs typeface="Aller Light"/>
              </a:rPr>
              <a:t>Fairey’s</a:t>
            </a:r>
            <a:r>
              <a:rPr lang="en-US" sz="2000" dirty="0">
                <a:effectLst>
                  <a:outerShdw blurRad="50800" dist="38100" dir="2700000" algn="tl" rotWithShape="0">
                    <a:prstClr val="black">
                      <a:alpha val="40000"/>
                    </a:prstClr>
                  </a:outerShdw>
                </a:effectLst>
                <a:latin typeface="Aller Light"/>
                <a:cs typeface="Aller Light"/>
              </a:rPr>
              <a:t> own self promotion poster</a:t>
            </a:r>
            <a:endParaRPr lang="en-US" sz="2000" dirty="0">
              <a:solidFill>
                <a:srgbClr val="E8950E"/>
              </a:solidFill>
              <a:effectLst>
                <a:outerShdw blurRad="50800" dist="38100" dir="2700000" algn="tl" rotWithShape="0">
                  <a:prstClr val="black">
                    <a:alpha val="40000"/>
                  </a:prstClr>
                </a:outerShdw>
              </a:effectLst>
              <a:latin typeface="Aller Light"/>
              <a:cs typeface="Aller Light"/>
            </a:endParaRPr>
          </a:p>
        </p:txBody>
      </p:sp>
    </p:spTree>
    <p:extLst>
      <p:ext uri="{BB962C8B-B14F-4D97-AF65-F5344CB8AC3E}">
        <p14:creationId xmlns:p14="http://schemas.microsoft.com/office/powerpoint/2010/main" val="135832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ser_obey_ripoff.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8638" y="-1"/>
            <a:ext cx="4144491" cy="5149803"/>
          </a:xfrm>
          <a:prstGeom prst="rect">
            <a:avLst/>
          </a:prstGeom>
        </p:spPr>
      </p:pic>
      <p:pic>
        <p:nvPicPr>
          <p:cNvPr id="5" name="Picture 4" descr="obey_koloman_moser.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474" y="0"/>
            <a:ext cx="4075164" cy="5143500"/>
          </a:xfrm>
          <a:prstGeom prst="rect">
            <a:avLst/>
          </a:prstGeom>
        </p:spPr>
      </p:pic>
    </p:spTree>
    <p:extLst>
      <p:ext uri="{BB962C8B-B14F-4D97-AF65-F5344CB8AC3E}">
        <p14:creationId xmlns:p14="http://schemas.microsoft.com/office/powerpoint/2010/main" val="335878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01890" y="570718"/>
            <a:ext cx="4597619" cy="4372831"/>
          </a:xfrm>
        </p:spPr>
        <p:txBody>
          <a:bodyPr>
            <a:normAutofit/>
          </a:bodyPr>
          <a:lstStyle/>
          <a:p>
            <a:pPr marL="0" indent="0">
              <a:buNone/>
            </a:pPr>
            <a:r>
              <a:rPr lang="en-US" sz="2000" dirty="0" err="1">
                <a:effectLst>
                  <a:outerShdw blurRad="50800" dist="38100" dir="2700000" algn="tl" rotWithShape="0">
                    <a:prstClr val="black">
                      <a:alpha val="40000"/>
                    </a:prstClr>
                  </a:outerShdw>
                </a:effectLst>
                <a:latin typeface="Aller Light"/>
                <a:cs typeface="Aller Light"/>
              </a:rPr>
              <a:t>Fairey</a:t>
            </a:r>
            <a:r>
              <a:rPr lang="en-US" sz="2000" dirty="0">
                <a:effectLst>
                  <a:outerShdw blurRad="50800" dist="38100" dir="2700000" algn="tl" rotWithShape="0">
                    <a:prstClr val="black">
                      <a:alpha val="40000"/>
                    </a:prstClr>
                  </a:outerShdw>
                </a:effectLst>
                <a:latin typeface="Aller Light"/>
                <a:cs typeface="Aller Light"/>
              </a:rPr>
              <a:t> no doubt saw the cover art for </a:t>
            </a:r>
            <a:r>
              <a:rPr lang="en-US" sz="2000" i="1" dirty="0" err="1">
                <a:solidFill>
                  <a:srgbClr val="F9D59B"/>
                </a:solidFill>
                <a:effectLst>
                  <a:outerShdw blurRad="50800" dist="38100" dir="2700000" algn="tl" rotWithShape="0">
                    <a:prstClr val="black">
                      <a:alpha val="40000"/>
                    </a:prstClr>
                  </a:outerShdw>
                </a:effectLst>
                <a:latin typeface="Aller Light"/>
                <a:cs typeface="Aller Light"/>
              </a:rPr>
              <a:t>Ver</a:t>
            </a:r>
            <a:r>
              <a:rPr lang="en-US" sz="2000" i="1" dirty="0">
                <a:solidFill>
                  <a:srgbClr val="F9D59B"/>
                </a:solidFill>
                <a:effectLst>
                  <a:outerShdw blurRad="50800" dist="38100" dir="2700000" algn="tl" rotWithShape="0">
                    <a:prstClr val="black">
                      <a:alpha val="40000"/>
                    </a:prstClr>
                  </a:outerShdw>
                </a:effectLst>
                <a:latin typeface="Aller Light"/>
                <a:cs typeface="Aller Light"/>
              </a:rPr>
              <a:t> Sacrum</a:t>
            </a:r>
            <a:r>
              <a:rPr lang="en-US" sz="2000" dirty="0">
                <a:solidFill>
                  <a:srgbClr val="F9D59B"/>
                </a:solidFill>
                <a:effectLst>
                  <a:outerShdw blurRad="50800" dist="38100" dir="2700000" algn="tl" rotWithShape="0">
                    <a:prstClr val="black">
                      <a:alpha val="40000"/>
                    </a:prstClr>
                  </a:outerShdw>
                </a:effectLst>
                <a:latin typeface="Aller Light"/>
                <a:cs typeface="Aller Light"/>
              </a:rPr>
              <a:t> </a:t>
            </a:r>
            <a:r>
              <a:rPr lang="en-US" sz="2000" dirty="0">
                <a:effectLst>
                  <a:outerShdw blurRad="50800" dist="38100" dir="2700000" algn="tl" rotWithShape="0">
                    <a:prstClr val="black">
                      <a:alpha val="40000"/>
                    </a:prstClr>
                  </a:outerShdw>
                </a:effectLst>
                <a:latin typeface="Aller Light"/>
                <a:cs typeface="Aller Light"/>
              </a:rPr>
              <a:t>and created an exact tracing of it, a tracing so precise that when the two versions are put together and held up to the light - all lines match perfectly. </a:t>
            </a:r>
          </a:p>
          <a:p>
            <a:pPr marL="0" indent="0">
              <a:buNone/>
            </a:pPr>
            <a:r>
              <a:rPr lang="en-US" sz="2000" dirty="0" err="1">
                <a:effectLst>
                  <a:outerShdw blurRad="50800" dist="38100" dir="2700000" algn="tl" rotWithShape="0">
                    <a:prstClr val="black">
                      <a:alpha val="40000"/>
                    </a:prstClr>
                  </a:outerShdw>
                </a:effectLst>
                <a:latin typeface="Aller Light"/>
                <a:cs typeface="Aller Light"/>
              </a:rPr>
              <a:t>Fairey</a:t>
            </a:r>
            <a:r>
              <a:rPr lang="en-US" sz="2000" dirty="0">
                <a:effectLst>
                  <a:outerShdw blurRad="50800" dist="38100" dir="2700000" algn="tl" rotWithShape="0">
                    <a:prstClr val="black">
                      <a:alpha val="40000"/>
                    </a:prstClr>
                  </a:outerShdw>
                </a:effectLst>
                <a:latin typeface="Aller Light"/>
                <a:cs typeface="Aller Light"/>
              </a:rPr>
              <a:t> merely altered Moser’s original work with some clumsy border enhancements, a small portrait of Andre the Giant, and the words, "OBEY Propaganda".</a:t>
            </a:r>
            <a:endParaRPr lang="en-US" sz="2000" dirty="0">
              <a:solidFill>
                <a:srgbClr val="E8950E"/>
              </a:solidFill>
              <a:effectLst>
                <a:outerShdw blurRad="50800" dist="38100" dir="2700000" algn="tl" rotWithShape="0">
                  <a:prstClr val="black">
                    <a:alpha val="40000"/>
                  </a:prstClr>
                </a:outerShdw>
              </a:effectLst>
              <a:latin typeface="Aller Light"/>
              <a:cs typeface="Aller Light"/>
            </a:endParaRPr>
          </a:p>
        </p:txBody>
      </p:sp>
      <p:pic>
        <p:nvPicPr>
          <p:cNvPr id="2" name="Picture 1" descr="moser_obey_ripoff.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9509" y="-1"/>
            <a:ext cx="4144491" cy="5149803"/>
          </a:xfrm>
          <a:prstGeom prst="rect">
            <a:avLst/>
          </a:prstGeom>
        </p:spPr>
      </p:pic>
    </p:spTree>
    <p:extLst>
      <p:ext uri="{BB962C8B-B14F-4D97-AF65-F5344CB8AC3E}">
        <p14:creationId xmlns:p14="http://schemas.microsoft.com/office/powerpoint/2010/main" val="288442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idx="1"/>
          </p:nvPr>
        </p:nvSpPr>
        <p:spPr>
          <a:xfrm>
            <a:off x="3906370" y="562681"/>
            <a:ext cx="4758376" cy="4380868"/>
          </a:xfrm>
        </p:spPr>
        <p:txBody>
          <a:bodyPr>
            <a:noAutofit/>
          </a:bodyPr>
          <a:lstStyle/>
          <a:p>
            <a:pPr marL="0" indent="0">
              <a:buNone/>
            </a:pPr>
            <a:r>
              <a:rPr lang="en-US" sz="2000" dirty="0">
                <a:latin typeface="Aller Light"/>
                <a:cs typeface="Aller Light"/>
              </a:rPr>
              <a:t>During the opening days of the Soviet occupation, Czech patriots glued </a:t>
            </a:r>
            <a:br>
              <a:rPr lang="en-US" sz="2000" dirty="0">
                <a:latin typeface="Aller Light"/>
                <a:cs typeface="Aller Light"/>
              </a:rPr>
            </a:br>
            <a:r>
              <a:rPr lang="en-US" sz="2000" dirty="0">
                <a:latin typeface="Aller Light"/>
                <a:cs typeface="Aller Light"/>
              </a:rPr>
              <a:t>anti-invasion posters all over the walls of Prague, the nation’s capital. </a:t>
            </a:r>
          </a:p>
          <a:p>
            <a:pPr marL="0" indent="0">
              <a:buNone/>
            </a:pPr>
            <a:r>
              <a:rPr lang="en-US" sz="2000" dirty="0">
                <a:latin typeface="Aller Light"/>
                <a:cs typeface="Aller Light"/>
              </a:rPr>
              <a:t>One daring but unidentified Czech artist created a street poster that portrayed the Red Army as liberators in 1945 - but oppressors in 1968.</a:t>
            </a:r>
          </a:p>
        </p:txBody>
      </p:sp>
      <p:pic>
        <p:nvPicPr>
          <p:cNvPr id="2" name="Picture 1" descr="obey_prague_spring.gif"/>
          <p:cNvPicPr>
            <a:picLocks noChangeAspect="1"/>
          </p:cNvPicPr>
          <p:nvPr/>
        </p:nvPicPr>
        <p:blipFill rotWithShape="1">
          <a:blip r:embed="rId2">
            <a:extLst>
              <a:ext uri="{28A0092B-C50C-407E-A947-70E740481C1C}">
                <a14:useLocalDpi xmlns:a14="http://schemas.microsoft.com/office/drawing/2010/main" val="0"/>
              </a:ext>
            </a:extLst>
          </a:blip>
          <a:srcRect l="51487"/>
          <a:stretch/>
        </p:blipFill>
        <p:spPr>
          <a:xfrm>
            <a:off x="0" y="2953"/>
            <a:ext cx="3612557" cy="5140547"/>
          </a:xfrm>
          <a:prstGeom prst="rect">
            <a:avLst/>
          </a:prstGeom>
        </p:spPr>
      </p:pic>
    </p:spTree>
    <p:extLst>
      <p:ext uri="{BB962C8B-B14F-4D97-AF65-F5344CB8AC3E}">
        <p14:creationId xmlns:p14="http://schemas.microsoft.com/office/powerpoint/2010/main" val="175286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idx="1"/>
          </p:nvPr>
        </p:nvSpPr>
        <p:spPr>
          <a:xfrm>
            <a:off x="434042" y="1575505"/>
            <a:ext cx="4758376" cy="3368044"/>
          </a:xfrm>
        </p:spPr>
        <p:txBody>
          <a:bodyPr>
            <a:noAutofit/>
          </a:bodyPr>
          <a:lstStyle/>
          <a:p>
            <a:pPr marL="0" indent="0" algn="r">
              <a:buNone/>
            </a:pPr>
            <a:r>
              <a:rPr lang="en-US" sz="2000" dirty="0" err="1">
                <a:latin typeface="Aller Light"/>
                <a:cs typeface="Aller Light"/>
              </a:rPr>
              <a:t>Fairey’s</a:t>
            </a:r>
            <a:r>
              <a:rPr lang="en-US" sz="2000" dirty="0">
                <a:latin typeface="Aller Light"/>
                <a:cs typeface="Aller Light"/>
              </a:rPr>
              <a:t> own poster</a:t>
            </a:r>
          </a:p>
        </p:txBody>
      </p:sp>
      <p:pic>
        <p:nvPicPr>
          <p:cNvPr id="2" name="Picture 1" descr="obey_prague_spring.gif"/>
          <p:cNvPicPr>
            <a:picLocks noChangeAspect="1"/>
          </p:cNvPicPr>
          <p:nvPr/>
        </p:nvPicPr>
        <p:blipFill rotWithShape="1">
          <a:blip r:embed="rId2">
            <a:extLst>
              <a:ext uri="{28A0092B-C50C-407E-A947-70E740481C1C}">
                <a14:useLocalDpi xmlns:a14="http://schemas.microsoft.com/office/drawing/2010/main" val="0"/>
              </a:ext>
            </a:extLst>
          </a:blip>
          <a:srcRect l="2267" r="49220"/>
          <a:stretch/>
        </p:blipFill>
        <p:spPr>
          <a:xfrm>
            <a:off x="5531443" y="2953"/>
            <a:ext cx="3612557" cy="5140547"/>
          </a:xfrm>
          <a:prstGeom prst="rect">
            <a:avLst/>
          </a:prstGeom>
        </p:spPr>
      </p:pic>
    </p:spTree>
    <p:extLst>
      <p:ext uri="{BB962C8B-B14F-4D97-AF65-F5344CB8AC3E}">
        <p14:creationId xmlns:p14="http://schemas.microsoft.com/office/powerpoint/2010/main" val="387037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bey_prague_spring.gif"/>
          <p:cNvPicPr>
            <a:picLocks noChangeAspect="1"/>
          </p:cNvPicPr>
          <p:nvPr/>
        </p:nvPicPr>
        <p:blipFill rotWithShape="1">
          <a:blip r:embed="rId2">
            <a:extLst>
              <a:ext uri="{28A0092B-C50C-407E-A947-70E740481C1C}">
                <a14:useLocalDpi xmlns:a14="http://schemas.microsoft.com/office/drawing/2010/main" val="0"/>
              </a:ext>
            </a:extLst>
          </a:blip>
          <a:srcRect l="2267" r="49220"/>
          <a:stretch/>
        </p:blipFill>
        <p:spPr>
          <a:xfrm>
            <a:off x="4625319" y="2953"/>
            <a:ext cx="3612557" cy="5140547"/>
          </a:xfrm>
          <a:prstGeom prst="rect">
            <a:avLst/>
          </a:prstGeom>
        </p:spPr>
      </p:pic>
      <p:pic>
        <p:nvPicPr>
          <p:cNvPr id="6" name="Picture 5" descr="obey_prague_spring.gif"/>
          <p:cNvPicPr>
            <a:picLocks noChangeAspect="1"/>
          </p:cNvPicPr>
          <p:nvPr/>
        </p:nvPicPr>
        <p:blipFill rotWithShape="1">
          <a:blip r:embed="rId2">
            <a:extLst>
              <a:ext uri="{28A0092B-C50C-407E-A947-70E740481C1C}">
                <a14:useLocalDpi xmlns:a14="http://schemas.microsoft.com/office/drawing/2010/main" val="0"/>
              </a:ext>
            </a:extLst>
          </a:blip>
          <a:srcRect l="51487"/>
          <a:stretch/>
        </p:blipFill>
        <p:spPr>
          <a:xfrm>
            <a:off x="1012762" y="2953"/>
            <a:ext cx="3612557" cy="5140547"/>
          </a:xfrm>
          <a:prstGeom prst="rect">
            <a:avLst/>
          </a:prstGeom>
        </p:spPr>
      </p:pic>
    </p:spTree>
    <p:extLst>
      <p:ext uri="{BB962C8B-B14F-4D97-AF65-F5344CB8AC3E}">
        <p14:creationId xmlns:p14="http://schemas.microsoft.com/office/powerpoint/2010/main" val="92597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0482" y="1398662"/>
            <a:ext cx="4332373" cy="2604405"/>
          </a:xfrm>
          <a:noFill/>
        </p:spPr>
        <p:txBody>
          <a:bodyPr>
            <a:noAutofit/>
          </a:bodyPr>
          <a:lstStyle/>
          <a:p>
            <a:pPr marL="0" indent="0">
              <a:buNone/>
            </a:pPr>
            <a:r>
              <a:rPr lang="en-US" sz="2000" i="1" dirty="0">
                <a:solidFill>
                  <a:srgbClr val="F9D59B"/>
                </a:solidFill>
                <a:effectLst>
                  <a:outerShdw blurRad="50800" dist="38100" dir="2700000" algn="tl" rotWithShape="0">
                    <a:prstClr val="black">
                      <a:alpha val="40000"/>
                    </a:prstClr>
                  </a:outerShdw>
                </a:effectLst>
                <a:latin typeface="Aller Light"/>
                <a:cs typeface="Aller Light"/>
              </a:rPr>
              <a:t>Black Panther</a:t>
            </a:r>
            <a:r>
              <a:rPr lang="en-US" sz="2000" dirty="0">
                <a:solidFill>
                  <a:srgbClr val="F9D59B"/>
                </a:solidFill>
                <a:effectLst>
                  <a:outerShdw blurRad="50800" dist="38100" dir="2700000" algn="tl" rotWithShape="0">
                    <a:prstClr val="black">
                      <a:alpha val="40000"/>
                    </a:prstClr>
                  </a:outerShdw>
                </a:effectLst>
                <a:latin typeface="Aller Light"/>
                <a:cs typeface="Aller Light"/>
              </a:rPr>
              <a:t> </a:t>
            </a:r>
            <a:r>
              <a:rPr lang="en-US" sz="2000" dirty="0">
                <a:effectLst>
                  <a:outerShdw blurRad="50800" dist="38100" dir="2700000" algn="tl" rotWithShape="0">
                    <a:prstClr val="black">
                      <a:alpha val="40000"/>
                    </a:prstClr>
                  </a:outerShdw>
                </a:effectLst>
                <a:latin typeface="Aller Light"/>
                <a:cs typeface="Aller Light"/>
              </a:rPr>
              <a:t>- </a:t>
            </a:r>
            <a:r>
              <a:rPr lang="en-US" sz="2000" dirty="0" err="1">
                <a:effectLst>
                  <a:outerShdw blurRad="50800" dist="38100" dir="2700000" algn="tl" rotWithShape="0">
                    <a:prstClr val="black">
                      <a:alpha val="40000"/>
                    </a:prstClr>
                  </a:outerShdw>
                </a:effectLst>
                <a:latin typeface="Aller Light"/>
                <a:cs typeface="Aller Light"/>
              </a:rPr>
              <a:t>Pirkle</a:t>
            </a:r>
            <a:r>
              <a:rPr lang="en-US" sz="2000" dirty="0">
                <a:effectLst>
                  <a:outerShdw blurRad="50800" dist="38100" dir="2700000" algn="tl" rotWithShape="0">
                    <a:prstClr val="black">
                      <a:alpha val="40000"/>
                    </a:prstClr>
                  </a:outerShdw>
                </a:effectLst>
                <a:latin typeface="Aller Light"/>
                <a:cs typeface="Aller Light"/>
              </a:rPr>
              <a:t> Jones. Photograph. 1968. Portrait of an anonymous Panther at a political rally in Oakland, California. The Panther photos of Ruth-Marion Baruch and </a:t>
            </a:r>
            <a:r>
              <a:rPr lang="en-US" sz="2000" dirty="0" err="1">
                <a:effectLst>
                  <a:outerShdw blurRad="50800" dist="38100" dir="2700000" algn="tl" rotWithShape="0">
                    <a:prstClr val="black">
                      <a:alpha val="40000"/>
                    </a:prstClr>
                  </a:outerShdw>
                </a:effectLst>
                <a:latin typeface="Aller Light"/>
                <a:cs typeface="Aller Light"/>
              </a:rPr>
              <a:t>Pirkle</a:t>
            </a:r>
            <a:r>
              <a:rPr lang="en-US" sz="2000" dirty="0">
                <a:effectLst>
                  <a:outerShdw blurRad="50800" dist="38100" dir="2700000" algn="tl" rotWithShape="0">
                    <a:prstClr val="black">
                      <a:alpha val="40000"/>
                    </a:prstClr>
                  </a:outerShdw>
                </a:effectLst>
                <a:latin typeface="Aller Light"/>
                <a:cs typeface="Aller Light"/>
              </a:rPr>
              <a:t> Jones are internationally famous and have long been available in book form.</a:t>
            </a:r>
          </a:p>
        </p:txBody>
      </p:sp>
      <p:pic>
        <p:nvPicPr>
          <p:cNvPr id="2" name="Picture 1" descr="obey_black_panther.jpg"/>
          <p:cNvPicPr>
            <a:picLocks noChangeAspect="1"/>
          </p:cNvPicPr>
          <p:nvPr/>
        </p:nvPicPr>
        <p:blipFill rotWithShape="1">
          <a:blip r:embed="rId2">
            <a:extLst>
              <a:ext uri="{28A0092B-C50C-407E-A947-70E740481C1C}">
                <a14:useLocalDpi xmlns:a14="http://schemas.microsoft.com/office/drawing/2010/main" val="0"/>
              </a:ext>
            </a:extLst>
          </a:blip>
          <a:srcRect r="54087"/>
          <a:stretch/>
        </p:blipFill>
        <p:spPr>
          <a:xfrm>
            <a:off x="-1" y="-21866"/>
            <a:ext cx="3601263" cy="5165366"/>
          </a:xfrm>
          <a:prstGeom prst="rect">
            <a:avLst/>
          </a:prstGeom>
        </p:spPr>
      </p:pic>
    </p:spTree>
    <p:extLst>
      <p:ext uri="{BB962C8B-B14F-4D97-AF65-F5344CB8AC3E}">
        <p14:creationId xmlns:p14="http://schemas.microsoft.com/office/powerpoint/2010/main" val="369304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267" y="1398662"/>
            <a:ext cx="4332373" cy="2604405"/>
          </a:xfrm>
          <a:noFill/>
        </p:spPr>
        <p:txBody>
          <a:bodyPr>
            <a:noAutofit/>
          </a:bodyPr>
          <a:lstStyle/>
          <a:p>
            <a:pPr marL="0" indent="0">
              <a:buNone/>
            </a:pPr>
            <a:r>
              <a:rPr lang="en-US" sz="2000" dirty="0" err="1">
                <a:effectLst>
                  <a:outerShdw blurRad="50800" dist="38100" dir="2700000" algn="tl" rotWithShape="0">
                    <a:prstClr val="black">
                      <a:alpha val="40000"/>
                    </a:prstClr>
                  </a:outerShdw>
                </a:effectLst>
                <a:latin typeface="Aller Light"/>
                <a:cs typeface="Aller Light"/>
              </a:rPr>
              <a:t>Fairey’s</a:t>
            </a:r>
            <a:r>
              <a:rPr lang="en-US" sz="2000" dirty="0">
                <a:effectLst>
                  <a:outerShdw blurRad="50800" dist="38100" dir="2700000" algn="tl" rotWithShape="0">
                    <a:prstClr val="black">
                      <a:alpha val="40000"/>
                    </a:prstClr>
                  </a:outerShdw>
                </a:effectLst>
                <a:latin typeface="Aller Light"/>
                <a:cs typeface="Aller Light"/>
              </a:rPr>
              <a:t> street poster, which neither credits </a:t>
            </a:r>
            <a:r>
              <a:rPr lang="en-US" sz="2000" dirty="0" err="1">
                <a:effectLst>
                  <a:outerShdw blurRad="50800" dist="38100" dir="2700000" algn="tl" rotWithShape="0">
                    <a:prstClr val="black">
                      <a:alpha val="40000"/>
                    </a:prstClr>
                  </a:outerShdw>
                </a:effectLst>
                <a:latin typeface="Aller Light"/>
                <a:cs typeface="Aller Light"/>
              </a:rPr>
              <a:t>Pirkle</a:t>
            </a:r>
            <a:r>
              <a:rPr lang="en-US" sz="2000" dirty="0">
                <a:effectLst>
                  <a:outerShdw blurRad="50800" dist="38100" dir="2700000" algn="tl" rotWithShape="0">
                    <a:prstClr val="black">
                      <a:alpha val="40000"/>
                    </a:prstClr>
                  </a:outerShdw>
                </a:effectLst>
                <a:latin typeface="Aller Light"/>
                <a:cs typeface="Aller Light"/>
              </a:rPr>
              <a:t> Jones nor makes any mention of the Black Panther Party.]</a:t>
            </a:r>
          </a:p>
        </p:txBody>
      </p:sp>
      <p:pic>
        <p:nvPicPr>
          <p:cNvPr id="4" name="Picture 3" descr="obey_black_panther.jpg"/>
          <p:cNvPicPr>
            <a:picLocks noChangeAspect="1"/>
          </p:cNvPicPr>
          <p:nvPr/>
        </p:nvPicPr>
        <p:blipFill rotWithShape="1">
          <a:blip r:embed="rId2">
            <a:extLst>
              <a:ext uri="{28A0092B-C50C-407E-A947-70E740481C1C}">
                <a14:useLocalDpi xmlns:a14="http://schemas.microsoft.com/office/drawing/2010/main" val="0"/>
              </a:ext>
            </a:extLst>
          </a:blip>
          <a:srcRect l="46911"/>
          <a:stretch/>
        </p:blipFill>
        <p:spPr>
          <a:xfrm>
            <a:off x="4999510" y="2507"/>
            <a:ext cx="4144490" cy="5140993"/>
          </a:xfrm>
          <a:prstGeom prst="rect">
            <a:avLst/>
          </a:prstGeom>
        </p:spPr>
      </p:pic>
    </p:spTree>
    <p:extLst>
      <p:ext uri="{BB962C8B-B14F-4D97-AF65-F5344CB8AC3E}">
        <p14:creationId xmlns:p14="http://schemas.microsoft.com/office/powerpoint/2010/main" val="288871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bey_black_panther.jpg"/>
          <p:cNvPicPr>
            <a:picLocks noChangeAspect="1"/>
          </p:cNvPicPr>
          <p:nvPr/>
        </p:nvPicPr>
        <p:blipFill rotWithShape="1">
          <a:blip r:embed="rId2">
            <a:extLst>
              <a:ext uri="{28A0092B-C50C-407E-A947-70E740481C1C}">
                <a14:useLocalDpi xmlns:a14="http://schemas.microsoft.com/office/drawing/2010/main" val="0"/>
              </a:ext>
            </a:extLst>
          </a:blip>
          <a:srcRect l="46911"/>
          <a:stretch/>
        </p:blipFill>
        <p:spPr>
          <a:xfrm>
            <a:off x="4445231" y="2507"/>
            <a:ext cx="4144490" cy="5140993"/>
          </a:xfrm>
          <a:prstGeom prst="rect">
            <a:avLst/>
          </a:prstGeom>
        </p:spPr>
      </p:pic>
      <p:pic>
        <p:nvPicPr>
          <p:cNvPr id="5" name="Picture 4" descr="obey_black_panther.jpg"/>
          <p:cNvPicPr>
            <a:picLocks noChangeAspect="1"/>
          </p:cNvPicPr>
          <p:nvPr/>
        </p:nvPicPr>
        <p:blipFill rotWithShape="1">
          <a:blip r:embed="rId2">
            <a:extLst>
              <a:ext uri="{28A0092B-C50C-407E-A947-70E740481C1C}">
                <a14:useLocalDpi xmlns:a14="http://schemas.microsoft.com/office/drawing/2010/main" val="0"/>
              </a:ext>
            </a:extLst>
          </a:blip>
          <a:srcRect r="54087"/>
          <a:stretch/>
        </p:blipFill>
        <p:spPr>
          <a:xfrm>
            <a:off x="843968" y="-21866"/>
            <a:ext cx="3601263" cy="5165366"/>
          </a:xfrm>
          <a:prstGeom prst="rect">
            <a:avLst/>
          </a:prstGeom>
        </p:spPr>
      </p:pic>
    </p:spTree>
    <p:extLst>
      <p:ext uri="{BB962C8B-B14F-4D97-AF65-F5344CB8AC3E}">
        <p14:creationId xmlns:p14="http://schemas.microsoft.com/office/powerpoint/2010/main" val="14000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3885" y="1163172"/>
            <a:ext cx="4034975" cy="3356728"/>
          </a:xfrm>
        </p:spPr>
        <p:txBody>
          <a:bodyPr>
            <a:normAutofit/>
          </a:bodyPr>
          <a:lstStyle/>
          <a:p>
            <a:pPr marL="0" indent="0">
              <a:buNone/>
            </a:pPr>
            <a:r>
              <a:rPr lang="en-US" sz="2000" i="1" dirty="0">
                <a:latin typeface="Aller Light"/>
                <a:cs typeface="Aller Light"/>
              </a:rPr>
              <a:t>One Big Union</a:t>
            </a:r>
            <a:r>
              <a:rPr lang="en-US" sz="2000" dirty="0">
                <a:latin typeface="Aller Light"/>
                <a:cs typeface="Aller Light"/>
              </a:rPr>
              <a:t> - Ralph "Bingo" Chaplin. 1917. Artwork created for the Industrial Workers of the World.</a:t>
            </a:r>
            <a:endParaRPr lang="en-US" sz="2000" dirty="0">
              <a:effectLst>
                <a:outerShdw blurRad="50800" dist="38100" dir="2700000" algn="tl" rotWithShape="0">
                  <a:prstClr val="black">
                    <a:alpha val="40000"/>
                  </a:prstClr>
                </a:outerShdw>
              </a:effectLst>
              <a:latin typeface="Aller Light"/>
              <a:cs typeface="Aller Light"/>
            </a:endParaRPr>
          </a:p>
        </p:txBody>
      </p:sp>
      <p:pic>
        <p:nvPicPr>
          <p:cNvPr id="9" name="Picture 8" descr="iww.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26" y="304446"/>
            <a:ext cx="4522007" cy="3658429"/>
          </a:xfrm>
          <a:prstGeom prst="rect">
            <a:avLst/>
          </a:prstGeom>
        </p:spPr>
      </p:pic>
    </p:spTree>
    <p:extLst>
      <p:ext uri="{BB962C8B-B14F-4D97-AF65-F5344CB8AC3E}">
        <p14:creationId xmlns:p14="http://schemas.microsoft.com/office/powerpoint/2010/main" val="409651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3519" y="1253973"/>
            <a:ext cx="7129526" cy="2862322"/>
          </a:xfrm>
          <a:prstGeom prst="rect">
            <a:avLst/>
          </a:prstGeom>
        </p:spPr>
        <p:txBody>
          <a:bodyPr wrap="square">
            <a:spAutoFit/>
          </a:bodyPr>
          <a:lstStyle/>
          <a:p>
            <a:r>
              <a:rPr lang="en-US" sz="1600" dirty="0">
                <a:latin typeface="Aller Light"/>
                <a:cs typeface="Aller Light"/>
              </a:rPr>
              <a:t>  </a:t>
            </a:r>
            <a:r>
              <a:rPr lang="en-US" sz="2000" dirty="0">
                <a:effectLst>
                  <a:outerShdw blurRad="50800" dist="38100" dir="2700000" algn="tl" rotWithShape="0">
                    <a:prstClr val="black">
                      <a:alpha val="40000"/>
                    </a:prstClr>
                  </a:outerShdw>
                </a:effectLst>
                <a:latin typeface="Aller Light"/>
                <a:cs typeface="Aller Light"/>
              </a:rPr>
              <a:t> </a:t>
            </a:r>
            <a:r>
              <a:rPr lang="en-US" sz="2000" dirty="0" err="1">
                <a:effectLst>
                  <a:outerShdw blurRad="50800" dist="38100" dir="2700000" algn="tl" rotWithShape="0">
                    <a:prstClr val="black">
                      <a:alpha val="40000"/>
                    </a:prstClr>
                  </a:outerShdw>
                </a:effectLst>
                <a:latin typeface="Aller Light"/>
                <a:cs typeface="Aller Light"/>
              </a:rPr>
              <a:t>airey</a:t>
            </a:r>
            <a:r>
              <a:rPr lang="en-US" sz="2000" dirty="0">
                <a:effectLst>
                  <a:outerShdw blurRad="50800" dist="38100" dir="2700000" algn="tl" rotWithShape="0">
                    <a:prstClr val="black">
                      <a:alpha val="40000"/>
                    </a:prstClr>
                  </a:outerShdw>
                </a:effectLst>
                <a:latin typeface="Aller Light"/>
                <a:cs typeface="Aller Light"/>
              </a:rPr>
              <a:t> has developed a successful career through </a:t>
            </a:r>
            <a:r>
              <a:rPr lang="en-US" sz="2000" dirty="0" err="1">
                <a:effectLst>
                  <a:outerShdw blurRad="50800" dist="38100" dir="2700000" algn="tl" rotWithShape="0">
                    <a:prstClr val="black">
                      <a:alpha val="40000"/>
                    </a:prstClr>
                  </a:outerShdw>
                </a:effectLst>
                <a:latin typeface="Aller Light"/>
                <a:cs typeface="Aller Light"/>
              </a:rPr>
              <a:t>recontextualizing</a:t>
            </a:r>
            <a:r>
              <a:rPr lang="en-US" sz="2000" dirty="0">
                <a:effectLst>
                  <a:outerShdw blurRad="50800" dist="38100" dir="2700000" algn="tl" rotWithShape="0">
                    <a:prstClr val="black">
                      <a:alpha val="40000"/>
                    </a:prstClr>
                  </a:outerShdw>
                </a:effectLst>
                <a:latin typeface="Aller Light"/>
                <a:cs typeface="Aller Light"/>
              </a:rPr>
              <a:t> the artworks of others. </a:t>
            </a:r>
          </a:p>
          <a:p>
            <a:endParaRPr lang="en-US" sz="2000" dirty="0">
              <a:effectLst>
                <a:outerShdw blurRad="50800" dist="38100" dir="2700000" algn="tl" rotWithShape="0">
                  <a:prstClr val="black">
                    <a:alpha val="40000"/>
                  </a:prstClr>
                </a:outerShdw>
              </a:effectLst>
              <a:latin typeface="Aller Light"/>
              <a:cs typeface="Aller Light"/>
            </a:endParaRPr>
          </a:p>
          <a:p>
            <a:r>
              <a:rPr lang="en-US" sz="2000" dirty="0">
                <a:effectLst>
                  <a:outerShdw blurRad="50800" dist="38100" dir="2700000" algn="tl" rotWithShape="0">
                    <a:prstClr val="black">
                      <a:alpha val="40000"/>
                    </a:prstClr>
                  </a:outerShdw>
                </a:effectLst>
                <a:latin typeface="Aller Light"/>
                <a:cs typeface="Aller Light"/>
              </a:rPr>
              <a:t>Pop artist Roy Lichtenstein based his paintings on the world of American comic strips and advertising imagery, but we as the audience were always aware that Lichtenstein was taking his images from a known source; that was after all his point, to examine </a:t>
            </a:r>
            <a:r>
              <a:rPr lang="en-US" sz="2000" dirty="0">
                <a:solidFill>
                  <a:schemeClr val="accent4">
                    <a:lumMod val="40000"/>
                    <a:lumOff val="60000"/>
                  </a:schemeClr>
                </a:solidFill>
                <a:effectLst>
                  <a:outerShdw blurRad="50800" dist="38100" dir="2700000" algn="tl" rotWithShape="0">
                    <a:prstClr val="black">
                      <a:alpha val="40000"/>
                    </a:prstClr>
                  </a:outerShdw>
                </a:effectLst>
                <a:latin typeface="Aller Light"/>
                <a:cs typeface="Aller Light"/>
              </a:rPr>
              <a:t>the blasé </a:t>
            </a:r>
            <a:r>
              <a:rPr lang="en-US" sz="2000" dirty="0">
                <a:effectLst>
                  <a:outerShdw blurRad="50800" dist="38100" dir="2700000" algn="tl" rotWithShape="0">
                    <a:prstClr val="black">
                      <a:alpha val="40000"/>
                    </a:prstClr>
                  </a:outerShdw>
                </a:effectLst>
                <a:latin typeface="Aller Light"/>
                <a:cs typeface="Aller Light"/>
              </a:rPr>
              <a:t>and </a:t>
            </a:r>
            <a:r>
              <a:rPr lang="en-US" sz="2000" dirty="0">
                <a:solidFill>
                  <a:srgbClr val="F9D59B"/>
                </a:solidFill>
                <a:effectLst>
                  <a:outerShdw blurRad="50800" dist="38100" dir="2700000" algn="tl" rotWithShape="0">
                    <a:prstClr val="black">
                      <a:alpha val="40000"/>
                    </a:prstClr>
                  </a:outerShdw>
                </a:effectLst>
                <a:latin typeface="Aller Light"/>
                <a:cs typeface="Aller Light"/>
              </a:rPr>
              <a:t>the artificial  </a:t>
            </a:r>
            <a:r>
              <a:rPr lang="en-US" sz="2000" dirty="0">
                <a:effectLst>
                  <a:outerShdw blurRad="50800" dist="38100" dir="2700000" algn="tl" rotWithShape="0">
                    <a:prstClr val="black">
                      <a:alpha val="40000"/>
                    </a:prstClr>
                  </a:outerShdw>
                </a:effectLst>
                <a:latin typeface="Aller Light"/>
                <a:cs typeface="Aller Light"/>
              </a:rPr>
              <a:t>in modern American commercial culture. </a:t>
            </a:r>
          </a:p>
        </p:txBody>
      </p:sp>
      <p:sp>
        <p:nvSpPr>
          <p:cNvPr id="9" name="TextBox 8"/>
          <p:cNvSpPr txBox="1"/>
          <p:nvPr/>
        </p:nvSpPr>
        <p:spPr>
          <a:xfrm>
            <a:off x="820279" y="776457"/>
            <a:ext cx="659100" cy="1107996"/>
          </a:xfrm>
          <a:prstGeom prst="rect">
            <a:avLst/>
          </a:prstGeom>
          <a:noFill/>
        </p:spPr>
        <p:txBody>
          <a:bodyPr wrap="square" rtlCol="0">
            <a:spAutoFit/>
          </a:bodyPr>
          <a:lstStyle/>
          <a:p>
            <a:r>
              <a:rPr lang="en-US" sz="6600" dirty="0">
                <a:solidFill>
                  <a:srgbClr val="E8950E"/>
                </a:solidFill>
                <a:latin typeface="Arizonia"/>
                <a:cs typeface="Arizonia"/>
              </a:rPr>
              <a:t>F</a:t>
            </a:r>
          </a:p>
        </p:txBody>
      </p:sp>
    </p:spTree>
    <p:extLst>
      <p:ext uri="{BB962C8B-B14F-4D97-AF65-F5344CB8AC3E}">
        <p14:creationId xmlns:p14="http://schemas.microsoft.com/office/powerpoint/2010/main" val="26539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bey_iww.jpg"/>
          <p:cNvPicPr>
            <a:picLocks noChangeAspect="1"/>
          </p:cNvPicPr>
          <p:nvPr/>
        </p:nvPicPr>
        <p:blipFill rotWithShape="1">
          <a:blip r:embed="rId2">
            <a:extLst>
              <a:ext uri="{28A0092B-C50C-407E-A947-70E740481C1C}">
                <a14:useLocalDpi xmlns:a14="http://schemas.microsoft.com/office/drawing/2010/main" val="0"/>
              </a:ext>
            </a:extLst>
          </a:blip>
          <a:srcRect r="52228"/>
          <a:stretch/>
        </p:blipFill>
        <p:spPr>
          <a:xfrm>
            <a:off x="5414462" y="-1"/>
            <a:ext cx="3729538" cy="5150453"/>
          </a:xfrm>
          <a:prstGeom prst="rect">
            <a:avLst/>
          </a:prstGeom>
        </p:spPr>
      </p:pic>
    </p:spTree>
    <p:extLst>
      <p:ext uri="{BB962C8B-B14F-4D97-AF65-F5344CB8AC3E}">
        <p14:creationId xmlns:p14="http://schemas.microsoft.com/office/powerpoint/2010/main" val="202504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bey_iww.jpg"/>
          <p:cNvPicPr>
            <a:picLocks noChangeAspect="1"/>
          </p:cNvPicPr>
          <p:nvPr/>
        </p:nvPicPr>
        <p:blipFill rotWithShape="1">
          <a:blip r:embed="rId2">
            <a:extLst>
              <a:ext uri="{28A0092B-C50C-407E-A947-70E740481C1C}">
                <a14:useLocalDpi xmlns:a14="http://schemas.microsoft.com/office/drawing/2010/main" val="0"/>
              </a:ext>
            </a:extLst>
          </a:blip>
          <a:srcRect r="52228"/>
          <a:stretch/>
        </p:blipFill>
        <p:spPr>
          <a:xfrm>
            <a:off x="5414462" y="-1"/>
            <a:ext cx="3729538" cy="5150453"/>
          </a:xfrm>
          <a:prstGeom prst="rect">
            <a:avLst/>
          </a:prstGeom>
        </p:spPr>
      </p:pic>
      <p:pic>
        <p:nvPicPr>
          <p:cNvPr id="5" name="Picture 4" descr="iww.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26" y="304446"/>
            <a:ext cx="5197639" cy="4205034"/>
          </a:xfrm>
          <a:prstGeom prst="rect">
            <a:avLst/>
          </a:prstGeom>
        </p:spPr>
      </p:pic>
    </p:spTree>
    <p:extLst>
      <p:ext uri="{BB962C8B-B14F-4D97-AF65-F5344CB8AC3E}">
        <p14:creationId xmlns:p14="http://schemas.microsoft.com/office/powerpoint/2010/main" val="388391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3885" y="1163172"/>
            <a:ext cx="4034975" cy="3356728"/>
          </a:xfrm>
        </p:spPr>
        <p:txBody>
          <a:bodyPr>
            <a:normAutofit/>
          </a:bodyPr>
          <a:lstStyle/>
          <a:p>
            <a:pPr marL="0" indent="0">
              <a:buNone/>
            </a:pPr>
            <a:r>
              <a:rPr lang="en-US" sz="2000" i="1" dirty="0">
                <a:solidFill>
                  <a:srgbClr val="F9D59B"/>
                </a:solidFill>
                <a:effectLst>
                  <a:outerShdw blurRad="50800" dist="38100" dir="2700000" algn="tl" rotWithShape="0">
                    <a:prstClr val="black">
                      <a:alpha val="40000"/>
                    </a:prstClr>
                  </a:outerShdw>
                </a:effectLst>
                <a:latin typeface="Aller Light"/>
                <a:cs typeface="Aller Light"/>
              </a:rPr>
              <a:t>Down with the Whiteness</a:t>
            </a:r>
            <a:r>
              <a:rPr lang="en-US" sz="2000" dirty="0">
                <a:solidFill>
                  <a:srgbClr val="F9D59B"/>
                </a:solidFill>
                <a:effectLst>
                  <a:outerShdw blurRad="50800" dist="38100" dir="2700000" algn="tl" rotWithShape="0">
                    <a:prstClr val="black">
                      <a:alpha val="40000"/>
                    </a:prstClr>
                  </a:outerShdw>
                </a:effectLst>
                <a:latin typeface="Aller Light"/>
                <a:cs typeface="Aller Light"/>
              </a:rPr>
              <a:t> </a:t>
            </a:r>
            <a:r>
              <a:rPr lang="en-US" sz="2000" dirty="0">
                <a:effectLst>
                  <a:outerShdw blurRad="50800" dist="38100" dir="2700000" algn="tl" rotWithShape="0">
                    <a:prstClr val="black">
                      <a:alpha val="40000"/>
                    </a:prstClr>
                  </a:outerShdw>
                </a:effectLst>
                <a:latin typeface="Aller Light"/>
                <a:cs typeface="Aller Light"/>
              </a:rPr>
              <a:t>– </a:t>
            </a:r>
            <a:br>
              <a:rPr lang="en-US" sz="2000" dirty="0">
                <a:effectLst>
                  <a:outerShdw blurRad="50800" dist="38100" dir="2700000" algn="tl" rotWithShape="0">
                    <a:prstClr val="black">
                      <a:alpha val="40000"/>
                    </a:prstClr>
                  </a:outerShdw>
                </a:effectLst>
                <a:latin typeface="Aller Light"/>
                <a:cs typeface="Aller Light"/>
              </a:rPr>
            </a:br>
            <a:r>
              <a:rPr lang="en-US" sz="2000" dirty="0">
                <a:effectLst>
                  <a:outerShdw blurRad="50800" dist="38100" dir="2700000" algn="tl" rotWithShape="0">
                    <a:prstClr val="black">
                      <a:alpha val="40000"/>
                    </a:prstClr>
                  </a:outerShdw>
                </a:effectLst>
                <a:latin typeface="Aller Light"/>
                <a:cs typeface="Aller Light"/>
              </a:rPr>
              <a:t>Rupert Garcia. Silkscreen print. 1969. </a:t>
            </a:r>
          </a:p>
          <a:p>
            <a:pPr marL="0" indent="0">
              <a:buNone/>
            </a:pPr>
            <a:r>
              <a:rPr lang="en-US" sz="2000" dirty="0">
                <a:effectLst>
                  <a:outerShdw blurRad="50800" dist="38100" dir="2700000" algn="tl" rotWithShape="0">
                    <a:prstClr val="black">
                      <a:alpha val="40000"/>
                    </a:prstClr>
                  </a:outerShdw>
                </a:effectLst>
                <a:latin typeface="Aller Light"/>
                <a:cs typeface="Aller Light"/>
              </a:rPr>
              <a:t>In the permanent collection of the Fine Arts Museum of San Francisco. </a:t>
            </a:r>
          </a:p>
        </p:txBody>
      </p:sp>
      <p:pic>
        <p:nvPicPr>
          <p:cNvPr id="4" name="Picture 3" descr="obey_rupert_garcia.gif"/>
          <p:cNvPicPr>
            <a:picLocks noChangeAspect="1"/>
          </p:cNvPicPr>
          <p:nvPr/>
        </p:nvPicPr>
        <p:blipFill rotWithShape="1">
          <a:blip r:embed="rId2">
            <a:extLst>
              <a:ext uri="{28A0092B-C50C-407E-A947-70E740481C1C}">
                <a14:useLocalDpi xmlns:a14="http://schemas.microsoft.com/office/drawing/2010/main" val="0"/>
              </a:ext>
            </a:extLst>
          </a:blip>
          <a:srcRect r="46660"/>
          <a:stretch/>
        </p:blipFill>
        <p:spPr>
          <a:xfrm>
            <a:off x="1" y="-7838"/>
            <a:ext cx="4300222" cy="5151338"/>
          </a:xfrm>
          <a:prstGeom prst="rect">
            <a:avLst/>
          </a:prstGeom>
        </p:spPr>
      </p:pic>
    </p:spTree>
    <p:extLst>
      <p:ext uri="{BB962C8B-B14F-4D97-AF65-F5344CB8AC3E}">
        <p14:creationId xmlns:p14="http://schemas.microsoft.com/office/powerpoint/2010/main" val="96465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8271" y="1163172"/>
            <a:ext cx="4034975" cy="3356728"/>
          </a:xfrm>
        </p:spPr>
        <p:txBody>
          <a:bodyPr>
            <a:normAutofit/>
          </a:bodyPr>
          <a:lstStyle/>
          <a:p>
            <a:pPr marL="0" indent="0">
              <a:buNone/>
            </a:pPr>
            <a:r>
              <a:rPr lang="en-US" sz="2000" dirty="0">
                <a:effectLst>
                  <a:outerShdw blurRad="50800" dist="38100" dir="2700000" algn="tl" rotWithShape="0">
                    <a:prstClr val="black">
                      <a:alpha val="40000"/>
                    </a:prstClr>
                  </a:outerShdw>
                </a:effectLst>
                <a:latin typeface="Aller Light"/>
                <a:cs typeface="Aller Light"/>
              </a:rPr>
              <a:t>Shepard </a:t>
            </a:r>
            <a:r>
              <a:rPr lang="en-US" sz="2000" dirty="0" err="1">
                <a:effectLst>
                  <a:outerShdw blurRad="50800" dist="38100" dir="2700000" algn="tl" rotWithShape="0">
                    <a:prstClr val="black">
                      <a:alpha val="40000"/>
                    </a:prstClr>
                  </a:outerShdw>
                </a:effectLst>
                <a:latin typeface="Aller Light"/>
                <a:cs typeface="Aller Light"/>
              </a:rPr>
              <a:t>Fairey’s</a:t>
            </a:r>
            <a:r>
              <a:rPr lang="en-US" sz="2000" dirty="0">
                <a:effectLst>
                  <a:outerShdw blurRad="50800" dist="38100" dir="2700000" algn="tl" rotWithShape="0">
                    <a:prstClr val="black">
                      <a:alpha val="40000"/>
                    </a:prstClr>
                  </a:outerShdw>
                </a:effectLst>
                <a:latin typeface="Aller Light"/>
                <a:cs typeface="Aller Light"/>
              </a:rPr>
              <a:t> version of Garcia’s silkscreen. </a:t>
            </a:r>
          </a:p>
          <a:p>
            <a:pPr marL="0" indent="0">
              <a:buNone/>
            </a:pPr>
            <a:r>
              <a:rPr lang="en-US" sz="2000" dirty="0" err="1">
                <a:effectLst>
                  <a:outerShdw blurRad="50800" dist="38100" dir="2700000" algn="tl" rotWithShape="0">
                    <a:prstClr val="black">
                      <a:alpha val="40000"/>
                    </a:prstClr>
                  </a:outerShdw>
                </a:effectLst>
                <a:latin typeface="Aller Light"/>
                <a:cs typeface="Aller Light"/>
              </a:rPr>
              <a:t>Fairey</a:t>
            </a:r>
            <a:r>
              <a:rPr lang="en-US" sz="2000" dirty="0">
                <a:effectLst>
                  <a:outerShdw blurRad="50800" dist="38100" dir="2700000" algn="tl" rotWithShape="0">
                    <a:prstClr val="black">
                      <a:alpha val="40000"/>
                    </a:prstClr>
                  </a:outerShdw>
                </a:effectLst>
                <a:latin typeface="Aller Light"/>
                <a:cs typeface="Aller Light"/>
              </a:rPr>
              <a:t> published his version in his book, </a:t>
            </a:r>
            <a:r>
              <a:rPr lang="en-US" sz="2000" i="1" dirty="0">
                <a:solidFill>
                  <a:srgbClr val="F9D59B"/>
                </a:solidFill>
                <a:effectLst>
                  <a:outerShdw blurRad="50800" dist="38100" dir="2700000" algn="tl" rotWithShape="0">
                    <a:prstClr val="black">
                      <a:alpha val="40000"/>
                    </a:prstClr>
                  </a:outerShdw>
                </a:effectLst>
                <a:latin typeface="Aller Light"/>
                <a:cs typeface="Aller Light"/>
              </a:rPr>
              <a:t>Supply and Demand</a:t>
            </a:r>
            <a:r>
              <a:rPr lang="en-US" sz="2000" dirty="0">
                <a:effectLst>
                  <a:outerShdw blurRad="50800" dist="38100" dir="2700000" algn="tl" rotWithShape="0">
                    <a:prstClr val="black">
                      <a:alpha val="40000"/>
                    </a:prstClr>
                  </a:outerShdw>
                </a:effectLst>
                <a:latin typeface="Aller Light"/>
                <a:cs typeface="Aller Light"/>
              </a:rPr>
              <a:t>. No credit was given to Rupert Garcia.]</a:t>
            </a:r>
          </a:p>
        </p:txBody>
      </p:sp>
      <p:pic>
        <p:nvPicPr>
          <p:cNvPr id="4" name="Picture 3" descr="obey_rupert_garcia.gif"/>
          <p:cNvPicPr>
            <a:picLocks noChangeAspect="1"/>
          </p:cNvPicPr>
          <p:nvPr/>
        </p:nvPicPr>
        <p:blipFill rotWithShape="1">
          <a:blip r:embed="rId2">
            <a:extLst>
              <a:ext uri="{28A0092B-C50C-407E-A947-70E740481C1C}">
                <a14:useLocalDpi xmlns:a14="http://schemas.microsoft.com/office/drawing/2010/main" val="0"/>
              </a:ext>
            </a:extLst>
          </a:blip>
          <a:srcRect l="54138" r="299"/>
          <a:stretch/>
        </p:blipFill>
        <p:spPr>
          <a:xfrm>
            <a:off x="5470727" y="-7838"/>
            <a:ext cx="3673273" cy="5151338"/>
          </a:xfrm>
          <a:prstGeom prst="rect">
            <a:avLst/>
          </a:prstGeom>
        </p:spPr>
      </p:pic>
    </p:spTree>
    <p:extLst>
      <p:ext uri="{BB962C8B-B14F-4D97-AF65-F5344CB8AC3E}">
        <p14:creationId xmlns:p14="http://schemas.microsoft.com/office/powerpoint/2010/main" val="104083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bey_rupert_garcia.gif"/>
          <p:cNvPicPr>
            <a:picLocks noChangeAspect="1"/>
          </p:cNvPicPr>
          <p:nvPr/>
        </p:nvPicPr>
        <p:blipFill rotWithShape="1">
          <a:blip r:embed="rId2">
            <a:extLst>
              <a:ext uri="{28A0092B-C50C-407E-A947-70E740481C1C}">
                <a14:useLocalDpi xmlns:a14="http://schemas.microsoft.com/office/drawing/2010/main" val="0"/>
              </a:ext>
            </a:extLst>
          </a:blip>
          <a:srcRect l="54138" r="299"/>
          <a:stretch/>
        </p:blipFill>
        <p:spPr>
          <a:xfrm>
            <a:off x="4798567" y="-7838"/>
            <a:ext cx="3673273" cy="5151338"/>
          </a:xfrm>
          <a:prstGeom prst="rect">
            <a:avLst/>
          </a:prstGeom>
        </p:spPr>
      </p:pic>
      <p:pic>
        <p:nvPicPr>
          <p:cNvPr id="5" name="Picture 4" descr="obey_rupert_garcia.gif"/>
          <p:cNvPicPr>
            <a:picLocks noChangeAspect="1"/>
          </p:cNvPicPr>
          <p:nvPr/>
        </p:nvPicPr>
        <p:blipFill rotWithShape="1">
          <a:blip r:embed="rId2">
            <a:extLst>
              <a:ext uri="{28A0092B-C50C-407E-A947-70E740481C1C}">
                <a14:useLocalDpi xmlns:a14="http://schemas.microsoft.com/office/drawing/2010/main" val="0"/>
              </a:ext>
            </a:extLst>
          </a:blip>
          <a:srcRect r="46660"/>
          <a:stretch/>
        </p:blipFill>
        <p:spPr>
          <a:xfrm>
            <a:off x="498345" y="-7838"/>
            <a:ext cx="4300222" cy="5151338"/>
          </a:xfrm>
          <a:prstGeom prst="rect">
            <a:avLst/>
          </a:prstGeom>
        </p:spPr>
      </p:pic>
    </p:spTree>
    <p:extLst>
      <p:ext uri="{BB962C8B-B14F-4D97-AF65-F5344CB8AC3E}">
        <p14:creationId xmlns:p14="http://schemas.microsoft.com/office/powerpoint/2010/main" val="88492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3519" y="1310242"/>
            <a:ext cx="7475152" cy="2554545"/>
          </a:xfrm>
          <a:prstGeom prst="rect">
            <a:avLst/>
          </a:prstGeom>
        </p:spPr>
        <p:txBody>
          <a:bodyPr wrap="square">
            <a:spAutoFit/>
          </a:bodyPr>
          <a:lstStyle/>
          <a:p>
            <a:r>
              <a:rPr lang="en-US" sz="2000" dirty="0">
                <a:effectLst>
                  <a:outerShdw blurRad="50800" dist="38100" dir="2700000" algn="tl" rotWithShape="0">
                    <a:prstClr val="black">
                      <a:alpha val="40000"/>
                    </a:prstClr>
                  </a:outerShdw>
                </a:effectLst>
                <a:latin typeface="Aller Light"/>
                <a:cs typeface="Aller Light"/>
              </a:rPr>
              <a:t>  he expropriation and reuse of images in art has today reached soaring heights, but that relentless mining and distortion of history will turn out to be detrimental for art, leaving it hollowed-out and meaningless in the process. </a:t>
            </a:r>
          </a:p>
          <a:p>
            <a:endParaRPr lang="en-US" sz="2000" dirty="0">
              <a:effectLst>
                <a:outerShdw blurRad="50800" dist="38100" dir="2700000" algn="tl" rotWithShape="0">
                  <a:prstClr val="black">
                    <a:alpha val="40000"/>
                  </a:prstClr>
                </a:outerShdw>
              </a:effectLst>
              <a:latin typeface="Aller Light"/>
              <a:cs typeface="Aller Light"/>
            </a:endParaRPr>
          </a:p>
          <a:p>
            <a:r>
              <a:rPr lang="en-US" sz="2000" dirty="0" err="1">
                <a:effectLst>
                  <a:outerShdw blurRad="50800" dist="38100" dir="2700000" algn="tl" rotWithShape="0">
                    <a:prstClr val="black">
                      <a:alpha val="40000"/>
                    </a:prstClr>
                  </a:outerShdw>
                </a:effectLst>
                <a:latin typeface="Aller Light"/>
                <a:cs typeface="Aller Light"/>
              </a:rPr>
              <a:t>Fairey</a:t>
            </a:r>
            <a:r>
              <a:rPr lang="en-US" sz="2000" dirty="0">
                <a:effectLst>
                  <a:outerShdw blurRad="50800" dist="38100" dir="2700000" algn="tl" rotWithShape="0">
                    <a:prstClr val="black">
                      <a:alpha val="40000"/>
                    </a:prstClr>
                  </a:outerShdw>
                </a:effectLst>
                <a:latin typeface="Aller Light"/>
                <a:cs typeface="Aller Light"/>
              </a:rPr>
              <a:t> is guilty of utilizing historic images simply because he "likes" them, and not because he has any grasp of their significance as objects of art or history. </a:t>
            </a:r>
          </a:p>
        </p:txBody>
      </p:sp>
      <p:sp>
        <p:nvSpPr>
          <p:cNvPr id="9" name="TextBox 8"/>
          <p:cNvSpPr txBox="1"/>
          <p:nvPr/>
        </p:nvSpPr>
        <p:spPr>
          <a:xfrm>
            <a:off x="852017" y="723442"/>
            <a:ext cx="659100" cy="1107996"/>
          </a:xfrm>
          <a:prstGeom prst="rect">
            <a:avLst/>
          </a:prstGeom>
          <a:noFill/>
        </p:spPr>
        <p:txBody>
          <a:bodyPr wrap="square" rtlCol="0">
            <a:spAutoFit/>
          </a:bodyPr>
          <a:lstStyle/>
          <a:p>
            <a:r>
              <a:rPr lang="en-US" sz="6600" dirty="0">
                <a:solidFill>
                  <a:srgbClr val="E8950E"/>
                </a:solidFill>
                <a:latin typeface="Arizonia"/>
                <a:cs typeface="Arizonia"/>
              </a:rPr>
              <a:t>T</a:t>
            </a:r>
          </a:p>
        </p:txBody>
      </p:sp>
    </p:spTree>
    <p:extLst>
      <p:ext uri="{BB962C8B-B14F-4D97-AF65-F5344CB8AC3E}">
        <p14:creationId xmlns:p14="http://schemas.microsoft.com/office/powerpoint/2010/main" val="104563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69248" y="506413"/>
            <a:ext cx="3311573" cy="3785652"/>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r>
              <a:rPr lang="en-US" sz="2000" b="1" dirty="0">
                <a:ln w="50800"/>
                <a:effectLst>
                  <a:outerShdw blurRad="50800" dist="38100" dir="2700000" algn="tl" rotWithShape="0">
                    <a:prstClr val="black">
                      <a:alpha val="40000"/>
                    </a:prstClr>
                  </a:outerShdw>
                </a:effectLst>
                <a:latin typeface="Aller Light"/>
                <a:cs typeface="Aller Light"/>
              </a:rPr>
              <a:t>When Lichtenstein painted </a:t>
            </a:r>
            <a:br>
              <a:rPr lang="en-US" sz="2000" b="1" dirty="0">
                <a:ln w="50800"/>
                <a:effectLst>
                  <a:outerShdw blurRad="50800" dist="38100" dir="2700000" algn="tl" rotWithShape="0">
                    <a:prstClr val="black">
                      <a:alpha val="40000"/>
                    </a:prstClr>
                  </a:outerShdw>
                </a:effectLst>
                <a:latin typeface="Aller Light"/>
                <a:cs typeface="Aller Light"/>
              </a:rPr>
            </a:br>
            <a:r>
              <a:rPr lang="en-US" sz="2000" b="1" i="1" dirty="0">
                <a:ln w="50800"/>
                <a:solidFill>
                  <a:schemeClr val="accent4">
                    <a:lumMod val="40000"/>
                    <a:lumOff val="60000"/>
                  </a:schemeClr>
                </a:solidFill>
                <a:effectLst>
                  <a:outerShdw blurRad="50800" dist="38100" dir="2700000" algn="tl" rotWithShape="0">
                    <a:prstClr val="black">
                      <a:alpha val="40000"/>
                    </a:prstClr>
                  </a:outerShdw>
                </a:effectLst>
                <a:latin typeface="Aller Light"/>
                <a:cs typeface="Aller Light"/>
              </a:rPr>
              <a:t>Look Mickey</a:t>
            </a:r>
            <a:r>
              <a:rPr lang="en-US" sz="2000" b="1" dirty="0">
                <a:ln w="50800"/>
                <a:effectLst>
                  <a:outerShdw blurRad="50800" dist="38100" dir="2700000" algn="tl" rotWithShape="0">
                    <a:prstClr val="black">
                      <a:alpha val="40000"/>
                    </a:prstClr>
                  </a:outerShdw>
                </a:effectLst>
                <a:latin typeface="Aller Light"/>
                <a:cs typeface="Aller Light"/>
              </a:rPr>
              <a:t>, a 1961 oil on canvas portrait of Mickey Mouse and Donald Duck, everyone was cognizant of the artist’s source material - they were in on the joke. </a:t>
            </a:r>
          </a:p>
          <a:p>
            <a:endParaRPr lang="en-US" sz="2000" b="1" dirty="0">
              <a:ln w="50800"/>
              <a:effectLst>
                <a:outerShdw blurRad="50800" dist="38100" dir="2700000" algn="tl" rotWithShape="0">
                  <a:prstClr val="black">
                    <a:alpha val="40000"/>
                  </a:prstClr>
                </a:outerShdw>
              </a:effectLst>
              <a:latin typeface="Aller Light"/>
              <a:cs typeface="Aller Light"/>
            </a:endParaRPr>
          </a:p>
          <a:p>
            <a:r>
              <a:rPr lang="en-US" sz="2000" b="1" dirty="0">
                <a:ln w="50800"/>
                <a:effectLst>
                  <a:outerShdw blurRad="50800" dist="38100" dir="2700000" algn="tl" rotWithShape="0">
                    <a:prstClr val="black">
                      <a:alpha val="40000"/>
                    </a:prstClr>
                  </a:outerShdw>
                </a:effectLst>
                <a:latin typeface="Aller Light"/>
                <a:cs typeface="Aller Light"/>
              </a:rPr>
              <a:t>By contrast, </a:t>
            </a:r>
            <a:r>
              <a:rPr lang="en-US" sz="2000" b="1" dirty="0" err="1">
                <a:ln w="50800"/>
                <a:effectLst>
                  <a:outerShdw blurRad="50800" dist="38100" dir="2700000" algn="tl" rotWithShape="0">
                    <a:prstClr val="black">
                      <a:alpha val="40000"/>
                    </a:prstClr>
                  </a:outerShdw>
                </a:effectLst>
                <a:latin typeface="Aller Light"/>
                <a:cs typeface="Aller Light"/>
              </a:rPr>
              <a:t>Fairey</a:t>
            </a:r>
            <a:r>
              <a:rPr lang="en-US" sz="2000" b="1" dirty="0">
                <a:ln w="50800"/>
                <a:effectLst>
                  <a:outerShdw blurRad="50800" dist="38100" dir="2700000" algn="tl" rotWithShape="0">
                    <a:prstClr val="black">
                      <a:alpha val="40000"/>
                    </a:prstClr>
                  </a:outerShdw>
                </a:effectLst>
                <a:latin typeface="Aller Light"/>
                <a:cs typeface="Aller Light"/>
              </a:rPr>
              <a:t> simply takes artworks and hopes that no one notices - the joke is on you.</a:t>
            </a:r>
          </a:p>
        </p:txBody>
      </p:sp>
      <p:pic>
        <p:nvPicPr>
          <p:cNvPr id="2" name="Picture 1" descr="Roy-LICHTENSTEIN-Loo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6413"/>
            <a:ext cx="5257170" cy="3693016"/>
          </a:xfrm>
          <a:prstGeom prst="rect">
            <a:avLst/>
          </a:prstGeom>
        </p:spPr>
      </p:pic>
    </p:spTree>
    <p:extLst>
      <p:ext uri="{BB962C8B-B14F-4D97-AF65-F5344CB8AC3E}">
        <p14:creationId xmlns:p14="http://schemas.microsoft.com/office/powerpoint/2010/main" val="13768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3519" y="1310242"/>
            <a:ext cx="7129526" cy="2554545"/>
          </a:xfrm>
          <a:prstGeom prst="rect">
            <a:avLst/>
          </a:prstGeom>
        </p:spPr>
        <p:txBody>
          <a:bodyPr wrap="square">
            <a:spAutoFit/>
          </a:bodyPr>
          <a:lstStyle/>
          <a:p>
            <a:r>
              <a:rPr lang="en-US" sz="2000" dirty="0">
                <a:effectLst>
                  <a:outerShdw blurRad="50800" dist="38100" dir="2700000" algn="tl" rotWithShape="0">
                    <a:prstClr val="black">
                      <a:alpha val="40000"/>
                    </a:prstClr>
                  </a:outerShdw>
                </a:effectLst>
                <a:latin typeface="Aller Light"/>
                <a:cs typeface="Aller Light"/>
              </a:rPr>
              <a:t>  </a:t>
            </a:r>
            <a:r>
              <a:rPr lang="en-US" sz="2000" dirty="0" err="1">
                <a:solidFill>
                  <a:srgbClr val="F9D59B"/>
                </a:solidFill>
                <a:effectLst>
                  <a:outerShdw blurRad="50800" dist="38100" dir="2700000" algn="tl" rotWithShape="0">
                    <a:prstClr val="black">
                      <a:alpha val="40000"/>
                    </a:prstClr>
                  </a:outerShdw>
                </a:effectLst>
                <a:latin typeface="Aller Light"/>
                <a:cs typeface="Aller Light"/>
              </a:rPr>
              <a:t>lagiarism</a:t>
            </a:r>
            <a:r>
              <a:rPr lang="en-US" sz="2000" dirty="0">
                <a:solidFill>
                  <a:srgbClr val="F9D59B"/>
                </a:solidFill>
                <a:effectLst>
                  <a:outerShdw blurRad="50800" dist="38100" dir="2700000" algn="tl" rotWithShape="0">
                    <a:prstClr val="black">
                      <a:alpha val="40000"/>
                    </a:prstClr>
                  </a:outerShdw>
                </a:effectLst>
                <a:latin typeface="Aller Light"/>
                <a:cs typeface="Aller Light"/>
              </a:rPr>
              <a:t> is the deliberate passing off of someone else’s work as your own</a:t>
            </a:r>
            <a:r>
              <a:rPr lang="en-US" sz="2000" dirty="0">
                <a:effectLst>
                  <a:outerShdw blurRad="50800" dist="38100" dir="2700000" algn="tl" rotWithShape="0">
                    <a:prstClr val="black">
                      <a:alpha val="40000"/>
                    </a:prstClr>
                  </a:outerShdw>
                </a:effectLst>
                <a:latin typeface="Aller Light"/>
                <a:cs typeface="Aller Light"/>
              </a:rPr>
              <a:t>, and Shepard </a:t>
            </a:r>
            <a:r>
              <a:rPr lang="en-US" sz="2000" dirty="0" err="1">
                <a:effectLst>
                  <a:outerShdw blurRad="50800" dist="38100" dir="2700000" algn="tl" rotWithShape="0">
                    <a:prstClr val="black">
                      <a:alpha val="40000"/>
                    </a:prstClr>
                  </a:outerShdw>
                </a:effectLst>
                <a:latin typeface="Aller Light"/>
                <a:cs typeface="Aller Light"/>
              </a:rPr>
              <a:t>Fairey</a:t>
            </a:r>
            <a:r>
              <a:rPr lang="en-US" sz="2000" dirty="0">
                <a:effectLst>
                  <a:outerShdw blurRad="50800" dist="38100" dir="2700000" algn="tl" rotWithShape="0">
                    <a:prstClr val="black">
                      <a:alpha val="40000"/>
                    </a:prstClr>
                  </a:outerShdw>
                </a:effectLst>
                <a:latin typeface="Aller Light"/>
                <a:cs typeface="Aller Light"/>
              </a:rPr>
              <a:t> may be unfamiliar with the term - but not the act. </a:t>
            </a:r>
          </a:p>
          <a:p>
            <a:r>
              <a:rPr lang="en-US" sz="2000" dirty="0">
                <a:effectLst>
                  <a:outerShdw blurRad="50800" dist="38100" dir="2700000" algn="tl" rotWithShape="0">
                    <a:prstClr val="black">
                      <a:alpha val="40000"/>
                    </a:prstClr>
                  </a:outerShdw>
                </a:effectLst>
                <a:latin typeface="Aller Light"/>
                <a:cs typeface="Aller Light"/>
              </a:rPr>
              <a:t>It is not about the innocent </a:t>
            </a:r>
            <a:r>
              <a:rPr lang="en-US" sz="2000" dirty="0">
                <a:solidFill>
                  <a:srgbClr val="F9D59B"/>
                </a:solidFill>
                <a:effectLst>
                  <a:outerShdw blurRad="50800" dist="38100" dir="2700000" algn="tl" rotWithShape="0">
                    <a:prstClr val="black">
                      <a:alpha val="40000"/>
                    </a:prstClr>
                  </a:outerShdw>
                </a:effectLst>
                <a:latin typeface="Aller Light"/>
                <a:cs typeface="Aller Light"/>
              </a:rPr>
              <a:t>absorption of visual ideas </a:t>
            </a:r>
            <a:r>
              <a:rPr lang="en-US" sz="2000" dirty="0">
                <a:effectLst>
                  <a:outerShdw blurRad="50800" dist="38100" dir="2700000" algn="tl" rotWithShape="0">
                    <a:prstClr val="black">
                      <a:alpha val="40000"/>
                    </a:prstClr>
                  </a:outerShdw>
                </a:effectLst>
                <a:latin typeface="Aller Light"/>
                <a:cs typeface="Aller Light"/>
              </a:rPr>
              <a:t>that later materialize in an artist’s work.</a:t>
            </a:r>
          </a:p>
          <a:p>
            <a:r>
              <a:rPr lang="en-US" sz="2000" dirty="0">
                <a:effectLst>
                  <a:outerShdw blurRad="50800" dist="38100" dir="2700000" algn="tl" rotWithShape="0">
                    <a:prstClr val="black">
                      <a:alpha val="40000"/>
                    </a:prstClr>
                  </a:outerShdw>
                </a:effectLst>
                <a:latin typeface="Aller Light"/>
                <a:cs typeface="Aller Light"/>
              </a:rPr>
              <a:t>Nor is it an artist’s direct influences - what artist can claim not to have been inspired by </a:t>
            </a:r>
            <a:r>
              <a:rPr lang="en-US" sz="2000" dirty="0">
                <a:solidFill>
                  <a:srgbClr val="F9D59B"/>
                </a:solidFill>
                <a:effectLst>
                  <a:outerShdw blurRad="50800" dist="38100" dir="2700000" algn="tl" rotWithShape="0">
                    <a:prstClr val="black">
                      <a:alpha val="40000"/>
                    </a:prstClr>
                  </a:outerShdw>
                </a:effectLst>
                <a:latin typeface="Aller Light"/>
                <a:cs typeface="Aller Light"/>
              </a:rPr>
              <a:t>techniques or styles </a:t>
            </a:r>
            <a:r>
              <a:rPr lang="en-US" sz="2000" dirty="0">
                <a:effectLst>
                  <a:outerShdw blurRad="50800" dist="38100" dir="2700000" algn="tl" rotWithShape="0">
                    <a:prstClr val="black">
                      <a:alpha val="40000"/>
                    </a:prstClr>
                  </a:outerShdw>
                </a:effectLst>
                <a:latin typeface="Aller Light"/>
                <a:cs typeface="Aller Light"/>
              </a:rPr>
              <a:t>employed by others?</a:t>
            </a:r>
          </a:p>
        </p:txBody>
      </p:sp>
      <p:sp>
        <p:nvSpPr>
          <p:cNvPr id="9" name="TextBox 8"/>
          <p:cNvSpPr txBox="1"/>
          <p:nvPr/>
        </p:nvSpPr>
        <p:spPr>
          <a:xfrm>
            <a:off x="1051709" y="812792"/>
            <a:ext cx="659100" cy="1107996"/>
          </a:xfrm>
          <a:prstGeom prst="rect">
            <a:avLst/>
          </a:prstGeom>
          <a:noFill/>
        </p:spPr>
        <p:txBody>
          <a:bodyPr wrap="square" rtlCol="0">
            <a:spAutoFit/>
          </a:bodyPr>
          <a:lstStyle/>
          <a:p>
            <a:r>
              <a:rPr lang="en-US" sz="6600" dirty="0">
                <a:solidFill>
                  <a:srgbClr val="E8950E"/>
                </a:solidFill>
                <a:latin typeface="Arizonia"/>
                <a:cs typeface="Arizonia"/>
              </a:rPr>
              <a:t>P</a:t>
            </a:r>
          </a:p>
        </p:txBody>
      </p:sp>
    </p:spTree>
    <p:extLst>
      <p:ext uri="{BB962C8B-B14F-4D97-AF65-F5344CB8AC3E}">
        <p14:creationId xmlns:p14="http://schemas.microsoft.com/office/powerpoint/2010/main" val="157036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3519" y="1310242"/>
            <a:ext cx="7129526" cy="1631216"/>
          </a:xfrm>
          <a:prstGeom prst="rect">
            <a:avLst/>
          </a:prstGeom>
        </p:spPr>
        <p:txBody>
          <a:bodyPr wrap="square">
            <a:spAutoFit/>
          </a:bodyPr>
          <a:lstStyle/>
          <a:p>
            <a:r>
              <a:rPr lang="en-US" sz="2000" dirty="0">
                <a:effectLst>
                  <a:outerShdw blurRad="50800" dist="38100" dir="2700000" algn="tl" rotWithShape="0">
                    <a:prstClr val="black">
                      <a:alpha val="40000"/>
                    </a:prstClr>
                  </a:outerShdw>
                </a:effectLst>
                <a:latin typeface="Aller Light"/>
                <a:cs typeface="Aller Light"/>
              </a:rPr>
              <a:t> hat we should be concerned with is the brazen, intentional </a:t>
            </a:r>
            <a:r>
              <a:rPr lang="en-US" sz="2000" dirty="0">
                <a:solidFill>
                  <a:srgbClr val="F9D59B"/>
                </a:solidFill>
                <a:effectLst>
                  <a:outerShdw blurRad="50800" dist="38100" dir="2700000" algn="tl" rotWithShape="0">
                    <a:prstClr val="black">
                      <a:alpha val="40000"/>
                    </a:prstClr>
                  </a:outerShdw>
                </a:effectLst>
                <a:latin typeface="Aller Light"/>
                <a:cs typeface="Aller Light"/>
              </a:rPr>
              <a:t>copying of already existing artworks </a:t>
            </a:r>
            <a:r>
              <a:rPr lang="en-US" sz="2000" dirty="0">
                <a:effectLst>
                  <a:outerShdw blurRad="50800" dist="38100" dir="2700000" algn="tl" rotWithShape="0">
                    <a:prstClr val="black">
                      <a:alpha val="40000"/>
                    </a:prstClr>
                  </a:outerShdw>
                </a:effectLst>
                <a:latin typeface="Aller Light"/>
                <a:cs typeface="Aller Light"/>
              </a:rPr>
              <a:t>created by others - sometimes duplicating the originals without alteration - and then </a:t>
            </a:r>
            <a:r>
              <a:rPr lang="en-US" sz="2000" dirty="0">
                <a:solidFill>
                  <a:srgbClr val="F9D59B"/>
                </a:solidFill>
                <a:effectLst>
                  <a:outerShdw blurRad="50800" dist="38100" dir="2700000" algn="tl" rotWithShape="0">
                    <a:prstClr val="black">
                      <a:alpha val="40000"/>
                    </a:prstClr>
                  </a:outerShdw>
                </a:effectLst>
                <a:latin typeface="Aller Light"/>
                <a:cs typeface="Aller Light"/>
              </a:rPr>
              <a:t>deceiving people </a:t>
            </a:r>
            <a:r>
              <a:rPr lang="en-US" sz="2000" dirty="0">
                <a:effectLst>
                  <a:outerShdw blurRad="50800" dist="38100" dir="2700000" algn="tl" rotWithShape="0">
                    <a:prstClr val="black">
                      <a:alpha val="40000"/>
                    </a:prstClr>
                  </a:outerShdw>
                </a:effectLst>
                <a:latin typeface="Aller Light"/>
                <a:cs typeface="Aller Light"/>
              </a:rPr>
              <a:t>by pawning off the counterfeit works as original creations.</a:t>
            </a:r>
          </a:p>
        </p:txBody>
      </p:sp>
      <p:sp>
        <p:nvSpPr>
          <p:cNvPr id="9" name="TextBox 8"/>
          <p:cNvSpPr txBox="1"/>
          <p:nvPr/>
        </p:nvSpPr>
        <p:spPr>
          <a:xfrm>
            <a:off x="562654" y="723442"/>
            <a:ext cx="659100" cy="1107996"/>
          </a:xfrm>
          <a:prstGeom prst="rect">
            <a:avLst/>
          </a:prstGeom>
          <a:noFill/>
        </p:spPr>
        <p:txBody>
          <a:bodyPr wrap="square" rtlCol="0">
            <a:spAutoFit/>
          </a:bodyPr>
          <a:lstStyle/>
          <a:p>
            <a:r>
              <a:rPr lang="en-US" sz="6600" dirty="0">
                <a:solidFill>
                  <a:srgbClr val="E8950E"/>
                </a:solidFill>
                <a:latin typeface="Arizonia"/>
                <a:cs typeface="Arizonia"/>
              </a:rPr>
              <a:t>W</a:t>
            </a:r>
          </a:p>
        </p:txBody>
      </p:sp>
    </p:spTree>
    <p:extLst>
      <p:ext uri="{BB962C8B-B14F-4D97-AF65-F5344CB8AC3E}">
        <p14:creationId xmlns:p14="http://schemas.microsoft.com/office/powerpoint/2010/main" val="363326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12273" y="844020"/>
            <a:ext cx="2877532" cy="3477875"/>
          </a:xfrm>
          <a:prstGeom prst="rect">
            <a:avLst/>
          </a:prstGeom>
        </p:spPr>
        <p:txBody>
          <a:bodyPr wrap="square">
            <a:spAutoFit/>
          </a:bodyPr>
          <a:lstStyle/>
          <a:p>
            <a:r>
              <a:rPr lang="en-US" sz="2000" dirty="0" err="1">
                <a:effectLst>
                  <a:outerShdw blurRad="50800" dist="38100" dir="2700000" algn="tl" rotWithShape="0">
                    <a:prstClr val="black">
                      <a:alpha val="40000"/>
                    </a:prstClr>
                  </a:outerShdw>
                </a:effectLst>
                <a:latin typeface="Aller Light"/>
                <a:cs typeface="Aller Light"/>
              </a:rPr>
              <a:t>Fairey</a:t>
            </a:r>
            <a:r>
              <a:rPr lang="en-US" sz="2000" dirty="0">
                <a:effectLst>
                  <a:outerShdw blurRad="50800" dist="38100" dir="2700000" algn="tl" rotWithShape="0">
                    <a:prstClr val="black">
                      <a:alpha val="40000"/>
                    </a:prstClr>
                  </a:outerShdw>
                </a:effectLst>
                <a:latin typeface="Aller Light"/>
                <a:cs typeface="Aller Light"/>
              </a:rPr>
              <a:t> launched his career with a series of obscure street posters, stickers and stencils that combined the words </a:t>
            </a:r>
            <a:r>
              <a:rPr lang="en-US" sz="2000" i="1" dirty="0">
                <a:solidFill>
                  <a:schemeClr val="accent4">
                    <a:lumMod val="40000"/>
                    <a:lumOff val="60000"/>
                  </a:schemeClr>
                </a:solidFill>
                <a:effectLst>
                  <a:outerShdw blurRad="50800" dist="38100" dir="2700000" algn="tl" rotWithShape="0">
                    <a:prstClr val="black">
                      <a:alpha val="40000"/>
                    </a:prstClr>
                  </a:outerShdw>
                </a:effectLst>
                <a:latin typeface="Aller Light"/>
                <a:cs typeface="Aller Light"/>
              </a:rPr>
              <a:t>"Andre the Giant Has a Posse" </a:t>
            </a:r>
            <a:r>
              <a:rPr lang="en-US" sz="2000" dirty="0">
                <a:effectLst>
                  <a:outerShdw blurRad="50800" dist="38100" dir="2700000" algn="tl" rotWithShape="0">
                    <a:prstClr val="black">
                      <a:alpha val="40000"/>
                    </a:prstClr>
                  </a:outerShdw>
                </a:effectLst>
                <a:latin typeface="Aller Light"/>
                <a:cs typeface="Aller Light"/>
              </a:rPr>
              <a:t>with the image of deceased wrestling superstar, Andre the Giant. </a:t>
            </a:r>
          </a:p>
          <a:p>
            <a:endParaRPr lang="en-US" sz="2000" dirty="0">
              <a:effectLst>
                <a:outerShdw blurRad="50800" dist="38100" dir="2700000" algn="tl" rotWithShape="0">
                  <a:prstClr val="black">
                    <a:alpha val="40000"/>
                  </a:prstClr>
                </a:outerShdw>
              </a:effectLst>
              <a:latin typeface="Aller Light"/>
              <a:cs typeface="Aller Light"/>
            </a:endParaRPr>
          </a:p>
        </p:txBody>
      </p:sp>
      <p:sp>
        <p:nvSpPr>
          <p:cNvPr id="9" name="TextBox 8"/>
          <p:cNvSpPr txBox="1"/>
          <p:nvPr/>
        </p:nvSpPr>
        <p:spPr>
          <a:xfrm>
            <a:off x="779675" y="723442"/>
            <a:ext cx="659100" cy="1107996"/>
          </a:xfrm>
          <a:prstGeom prst="rect">
            <a:avLst/>
          </a:prstGeom>
          <a:noFill/>
        </p:spPr>
        <p:txBody>
          <a:bodyPr wrap="square" rtlCol="0">
            <a:spAutoFit/>
          </a:bodyPr>
          <a:lstStyle/>
          <a:p>
            <a:r>
              <a:rPr lang="en-US" sz="6600" dirty="0">
                <a:solidFill>
                  <a:srgbClr val="E8950E"/>
                </a:solidFill>
                <a:latin typeface="Arizonia"/>
                <a:cs typeface="Arizonia"/>
              </a:rPr>
              <a:t>F</a:t>
            </a:r>
          </a:p>
        </p:txBody>
      </p:sp>
      <p:pic>
        <p:nvPicPr>
          <p:cNvPr id="2" name="Picture 1" descr="Shepard-Fairey-Andre-The-Gia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842000" cy="5143500"/>
          </a:xfrm>
          <a:prstGeom prst="rect">
            <a:avLst/>
          </a:prstGeom>
        </p:spPr>
      </p:pic>
    </p:spTree>
    <p:extLst>
      <p:ext uri="{BB962C8B-B14F-4D97-AF65-F5344CB8AC3E}">
        <p14:creationId xmlns:p14="http://schemas.microsoft.com/office/powerpoint/2010/main" val="80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3519" y="1310242"/>
            <a:ext cx="7129526" cy="1938992"/>
          </a:xfrm>
          <a:prstGeom prst="rect">
            <a:avLst/>
          </a:prstGeom>
        </p:spPr>
        <p:txBody>
          <a:bodyPr wrap="square">
            <a:spAutoFit/>
          </a:bodyPr>
          <a:lstStyle/>
          <a:p>
            <a:r>
              <a:rPr lang="en-US" sz="2000" dirty="0">
                <a:effectLst>
                  <a:outerShdw blurRad="50800" dist="38100" dir="2700000" algn="tl" rotWithShape="0">
                    <a:prstClr val="black">
                      <a:alpha val="40000"/>
                    </a:prstClr>
                  </a:outerShdw>
                </a:effectLst>
                <a:latin typeface="Aller Light"/>
                <a:cs typeface="Aller Light"/>
              </a:rPr>
              <a:t>   y the early 1990’s the images had become mainstay in major urban centers around the world.</a:t>
            </a:r>
          </a:p>
          <a:p>
            <a:r>
              <a:rPr lang="en-US" sz="2000" dirty="0">
                <a:effectLst>
                  <a:outerShdw blurRad="50800" dist="38100" dir="2700000" algn="tl" rotWithShape="0">
                    <a:prstClr val="black">
                      <a:alpha val="40000"/>
                    </a:prstClr>
                  </a:outerShdw>
                </a:effectLst>
                <a:latin typeface="Aller Light"/>
                <a:cs typeface="Aller Light"/>
              </a:rPr>
              <a:t>Then, in 1993 Titan Sports, Inc. (now World Wrestling Entertainment, Inc.) threatened to sue </a:t>
            </a:r>
            <a:r>
              <a:rPr lang="en-US" sz="2000" dirty="0" err="1">
                <a:effectLst>
                  <a:outerShdw blurRad="50800" dist="38100" dir="2700000" algn="tl" rotWithShape="0">
                    <a:prstClr val="black">
                      <a:alpha val="40000"/>
                    </a:prstClr>
                  </a:outerShdw>
                </a:effectLst>
                <a:latin typeface="Aller Light"/>
                <a:cs typeface="Aller Light"/>
              </a:rPr>
              <a:t>Fairey</a:t>
            </a:r>
            <a:r>
              <a:rPr lang="en-US" sz="2000" dirty="0">
                <a:effectLst>
                  <a:outerShdw blurRad="50800" dist="38100" dir="2700000" algn="tl" rotWithShape="0">
                    <a:prstClr val="black">
                      <a:alpha val="40000"/>
                    </a:prstClr>
                  </a:outerShdw>
                </a:effectLst>
                <a:latin typeface="Aller Light"/>
                <a:cs typeface="Aller Light"/>
              </a:rPr>
              <a:t> for violating their trademarked name, </a:t>
            </a:r>
            <a:r>
              <a:rPr lang="en-US" sz="2000" dirty="0">
                <a:solidFill>
                  <a:srgbClr val="F9D59B"/>
                </a:solidFill>
                <a:effectLst>
                  <a:outerShdw blurRad="50800" dist="38100" dir="2700000" algn="tl" rotWithShape="0">
                    <a:prstClr val="black">
                      <a:alpha val="40000"/>
                    </a:prstClr>
                  </a:outerShdw>
                </a:effectLst>
                <a:latin typeface="Aller Light"/>
                <a:cs typeface="Aller Light"/>
              </a:rPr>
              <a:t>Andre the Giant</a:t>
            </a:r>
            <a:r>
              <a:rPr lang="en-US" sz="2000" dirty="0">
                <a:effectLst>
                  <a:outerShdw blurRad="50800" dist="38100" dir="2700000" algn="tl" rotWithShape="0">
                    <a:prstClr val="black">
                      <a:alpha val="40000"/>
                    </a:prstClr>
                  </a:outerShdw>
                </a:effectLst>
                <a:latin typeface="Aller Light"/>
                <a:cs typeface="Aller Light"/>
              </a:rPr>
              <a:t>.</a:t>
            </a:r>
          </a:p>
          <a:p>
            <a:endParaRPr lang="en-US" sz="2000" dirty="0">
              <a:effectLst>
                <a:outerShdw blurRad="50800" dist="38100" dir="2700000" algn="tl" rotWithShape="0">
                  <a:prstClr val="black">
                    <a:alpha val="40000"/>
                  </a:prstClr>
                </a:outerShdw>
              </a:effectLst>
              <a:latin typeface="Aller Light"/>
              <a:cs typeface="Aller Light"/>
            </a:endParaRPr>
          </a:p>
        </p:txBody>
      </p:sp>
      <p:sp>
        <p:nvSpPr>
          <p:cNvPr id="9" name="TextBox 8"/>
          <p:cNvSpPr txBox="1"/>
          <p:nvPr/>
        </p:nvSpPr>
        <p:spPr>
          <a:xfrm>
            <a:off x="779675" y="723442"/>
            <a:ext cx="659100" cy="1107996"/>
          </a:xfrm>
          <a:prstGeom prst="rect">
            <a:avLst/>
          </a:prstGeom>
          <a:noFill/>
        </p:spPr>
        <p:txBody>
          <a:bodyPr wrap="square" rtlCol="0">
            <a:spAutoFit/>
          </a:bodyPr>
          <a:lstStyle/>
          <a:p>
            <a:r>
              <a:rPr lang="en-US" sz="6600" dirty="0">
                <a:solidFill>
                  <a:srgbClr val="E8950E"/>
                </a:solidFill>
                <a:latin typeface="Arizonia"/>
                <a:cs typeface="Arizonia"/>
              </a:rPr>
              <a:t>B</a:t>
            </a:r>
          </a:p>
        </p:txBody>
      </p:sp>
    </p:spTree>
    <p:extLst>
      <p:ext uri="{BB962C8B-B14F-4D97-AF65-F5344CB8AC3E}">
        <p14:creationId xmlns:p14="http://schemas.microsoft.com/office/powerpoint/2010/main" val="355993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12273" y="844020"/>
            <a:ext cx="2877532" cy="3477875"/>
          </a:xfrm>
          <a:prstGeom prst="rect">
            <a:avLst/>
          </a:prstGeom>
        </p:spPr>
        <p:txBody>
          <a:bodyPr wrap="square">
            <a:spAutoFit/>
          </a:bodyPr>
          <a:lstStyle/>
          <a:p>
            <a:r>
              <a:rPr lang="en-US" sz="2000" dirty="0" err="1">
                <a:effectLst>
                  <a:outerShdw blurRad="50800" dist="38100" dir="2700000" algn="tl" rotWithShape="0">
                    <a:prstClr val="black">
                      <a:alpha val="40000"/>
                    </a:prstClr>
                  </a:outerShdw>
                </a:effectLst>
                <a:latin typeface="Aller Light"/>
                <a:cs typeface="Aller Light"/>
              </a:rPr>
              <a:t>Fairey</a:t>
            </a:r>
            <a:r>
              <a:rPr lang="en-US" sz="2000" dirty="0">
                <a:effectLst>
                  <a:outerShdw blurRad="50800" dist="38100" dir="2700000" algn="tl" rotWithShape="0">
                    <a:prstClr val="black">
                      <a:alpha val="40000"/>
                    </a:prstClr>
                  </a:outerShdw>
                </a:effectLst>
                <a:latin typeface="Aller Light"/>
                <a:cs typeface="Aller Light"/>
              </a:rPr>
              <a:t> responded to the threatened lawsuit by altering his portrait of the famous wrestler, combining the new image with the word, </a:t>
            </a:r>
            <a:r>
              <a:rPr lang="en-US" sz="2000" dirty="0">
                <a:solidFill>
                  <a:srgbClr val="F9D59B"/>
                </a:solidFill>
                <a:effectLst>
                  <a:outerShdw blurRad="50800" dist="38100" dir="2700000" algn="tl" rotWithShape="0">
                    <a:prstClr val="black">
                      <a:alpha val="40000"/>
                    </a:prstClr>
                  </a:outerShdw>
                </a:effectLst>
                <a:latin typeface="Aller Light"/>
                <a:cs typeface="Aller Light"/>
              </a:rPr>
              <a:t>"Obey". </a:t>
            </a:r>
          </a:p>
          <a:p>
            <a:endParaRPr lang="en-US" sz="2000" dirty="0">
              <a:effectLst>
                <a:outerShdw blurRad="50800" dist="38100" dir="2700000" algn="tl" rotWithShape="0">
                  <a:prstClr val="black">
                    <a:alpha val="40000"/>
                  </a:prstClr>
                </a:outerShdw>
              </a:effectLst>
              <a:latin typeface="Aller Light"/>
              <a:cs typeface="Aller Light"/>
            </a:endParaRPr>
          </a:p>
          <a:p>
            <a:r>
              <a:rPr lang="en-US" sz="2000" dirty="0" err="1">
                <a:effectLst>
                  <a:outerShdw blurRad="50800" dist="38100" dir="2700000" algn="tl" rotWithShape="0">
                    <a:prstClr val="black">
                      <a:alpha val="40000"/>
                    </a:prstClr>
                  </a:outerShdw>
                </a:effectLst>
                <a:latin typeface="Aller Light"/>
                <a:cs typeface="Aller Light"/>
              </a:rPr>
              <a:t>Fairey’s</a:t>
            </a:r>
            <a:r>
              <a:rPr lang="en-US" sz="2000" dirty="0">
                <a:effectLst>
                  <a:outerShdw blurRad="50800" dist="38100" dir="2700000" algn="tl" rotWithShape="0">
                    <a:prstClr val="black">
                      <a:alpha val="40000"/>
                    </a:prstClr>
                  </a:outerShdw>
                </a:effectLst>
                <a:latin typeface="Aller Light"/>
                <a:cs typeface="Aller Light"/>
              </a:rPr>
              <a:t> self-titled </a:t>
            </a:r>
            <a:r>
              <a:rPr lang="en-US" sz="2000" dirty="0">
                <a:solidFill>
                  <a:srgbClr val="F9D59B"/>
                </a:solidFill>
                <a:effectLst>
                  <a:outerShdw blurRad="50800" dist="38100" dir="2700000" algn="tl" rotWithShape="0">
                    <a:prstClr val="black">
                      <a:alpha val="40000"/>
                    </a:prstClr>
                  </a:outerShdw>
                </a:effectLst>
                <a:latin typeface="Aller Light"/>
                <a:cs typeface="Aller Light"/>
              </a:rPr>
              <a:t>"absurdist propaganda" </a:t>
            </a:r>
            <a:r>
              <a:rPr lang="en-US" sz="2000" dirty="0">
                <a:effectLst>
                  <a:outerShdw blurRad="50800" dist="38100" dir="2700000" algn="tl" rotWithShape="0">
                    <a:prstClr val="black">
                      <a:alpha val="40000"/>
                    </a:prstClr>
                  </a:outerShdw>
                </a:effectLst>
                <a:latin typeface="Aller Light"/>
                <a:cs typeface="Aller Light"/>
              </a:rPr>
              <a:t>campaign was born.</a:t>
            </a:r>
          </a:p>
        </p:txBody>
      </p:sp>
      <p:pic>
        <p:nvPicPr>
          <p:cNvPr id="3" name="Picture 2" descr="obey.jpg"/>
          <p:cNvPicPr>
            <a:picLocks noChangeAspect="1"/>
          </p:cNvPicPr>
          <p:nvPr/>
        </p:nvPicPr>
        <p:blipFill rotWithShape="1">
          <a:blip r:embed="rId2">
            <a:extLst>
              <a:ext uri="{28A0092B-C50C-407E-A947-70E740481C1C}">
                <a14:useLocalDpi xmlns:a14="http://schemas.microsoft.com/office/drawing/2010/main" val="0"/>
              </a:ext>
            </a:extLst>
          </a:blip>
          <a:srcRect l="48271" r="-87"/>
          <a:stretch/>
        </p:blipFill>
        <p:spPr>
          <a:xfrm>
            <a:off x="0" y="273301"/>
            <a:ext cx="3054363" cy="4421059"/>
          </a:xfrm>
          <a:prstGeom prst="rect">
            <a:avLst/>
          </a:prstGeom>
        </p:spPr>
      </p:pic>
      <p:pic>
        <p:nvPicPr>
          <p:cNvPr id="7" name="Picture 6" descr="obey.jpg"/>
          <p:cNvPicPr>
            <a:picLocks noChangeAspect="1"/>
          </p:cNvPicPr>
          <p:nvPr/>
        </p:nvPicPr>
        <p:blipFill rotWithShape="1">
          <a:blip r:embed="rId2">
            <a:extLst>
              <a:ext uri="{28A0092B-C50C-407E-A947-70E740481C1C}">
                <a14:useLocalDpi xmlns:a14="http://schemas.microsoft.com/office/drawing/2010/main" val="0"/>
              </a:ext>
            </a:extLst>
          </a:blip>
          <a:srcRect r="51730"/>
          <a:stretch/>
        </p:blipFill>
        <p:spPr>
          <a:xfrm>
            <a:off x="3054363" y="273301"/>
            <a:ext cx="2845381" cy="4421059"/>
          </a:xfrm>
          <a:prstGeom prst="rect">
            <a:avLst/>
          </a:prstGeom>
        </p:spPr>
      </p:pic>
    </p:spTree>
    <p:extLst>
      <p:ext uri="{BB962C8B-B14F-4D97-AF65-F5344CB8AC3E}">
        <p14:creationId xmlns:p14="http://schemas.microsoft.com/office/powerpoint/2010/main" val="253797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11593</TotalTime>
  <Words>990</Words>
  <Application>Microsoft Macintosh PowerPoint</Application>
  <PresentationFormat>On-screen Show (16:9)</PresentationFormat>
  <Paragraphs>62</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Aller Light</vt:lpstr>
      <vt:lpstr>Arial</vt:lpstr>
      <vt:lpstr>Arizonia</vt:lpstr>
      <vt:lpstr>Calibri</vt:lpstr>
      <vt:lpstr>Story</vt:lpstr>
      <vt:lpstr>Shepard Fairey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xm|creative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 Design</dc:title>
  <dc:creator>steve exum</dc:creator>
  <cp:lastModifiedBy>Microsoft Office User</cp:lastModifiedBy>
  <cp:revision>52</cp:revision>
  <dcterms:created xsi:type="dcterms:W3CDTF">2014-07-28T02:08:16Z</dcterms:created>
  <dcterms:modified xsi:type="dcterms:W3CDTF">2019-08-08T14:57:40Z</dcterms:modified>
</cp:coreProperties>
</file>