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sldIdLst>
    <p:sldId id="256" r:id="rId2"/>
    <p:sldId id="335" r:id="rId3"/>
    <p:sldId id="336" r:id="rId4"/>
    <p:sldId id="337" r:id="rId5"/>
    <p:sldId id="338" r:id="rId6"/>
    <p:sldId id="339" r:id="rId7"/>
    <p:sldId id="340" r:id="rId8"/>
    <p:sldId id="378" r:id="rId9"/>
    <p:sldId id="341" r:id="rId10"/>
    <p:sldId id="380" r:id="rId11"/>
    <p:sldId id="342" r:id="rId12"/>
    <p:sldId id="343" r:id="rId13"/>
    <p:sldId id="365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028D"/>
    <a:srgbClr val="4BD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86190" autoAdjust="0"/>
  </p:normalViewPr>
  <p:slideViewPr>
    <p:cSldViewPr snapToGrid="0" snapToObjects="1">
      <p:cViewPr varScale="1">
        <p:scale>
          <a:sx n="146" d="100"/>
          <a:sy n="146" d="100"/>
        </p:scale>
        <p:origin x="1328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88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3936"/>
            <a:ext cx="7772400" cy="73380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6583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726948"/>
            <a:ext cx="3657600" cy="870966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383241"/>
            <a:ext cx="3657600" cy="4165227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1597914"/>
            <a:ext cx="3657600" cy="26883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3532"/>
            <a:ext cx="7776882" cy="76123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342900"/>
            <a:ext cx="5486400" cy="2733115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0"/>
            <a:ext cx="7776882" cy="712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6356"/>
            <a:ext cx="7776882" cy="75975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0"/>
            <a:ext cx="7776882" cy="712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400051"/>
            <a:ext cx="1600200" cy="41945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1"/>
            <a:ext cx="6019800" cy="419457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01856"/>
            <a:ext cx="7770813" cy="319276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732865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43350"/>
            <a:ext cx="7770813" cy="655544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7" y="318488"/>
            <a:ext cx="5031609" cy="253185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742950"/>
            <a:ext cx="7770813" cy="130730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7486"/>
            <a:ext cx="7770813" cy="96146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20404"/>
            <a:ext cx="3611880" cy="327421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320404"/>
            <a:ext cx="3611880" cy="327421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28800"/>
            <a:ext cx="3611880" cy="27658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1828800"/>
            <a:ext cx="3611880" cy="27658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1643903"/>
            <a:ext cx="3429000" cy="1191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1643903"/>
            <a:ext cx="3429000" cy="1191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728662"/>
            <a:ext cx="3657600" cy="8715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42901"/>
            <a:ext cx="3657600" cy="42517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1600201"/>
            <a:ext cx="3657600" cy="26860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314451"/>
            <a:ext cx="7770813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4767263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raphicDesign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t="34703" r="-175" b="37411"/>
          <a:stretch>
            <a:fillRect/>
          </a:stretch>
        </p:blipFill>
        <p:spPr bwMode="auto">
          <a:xfrm>
            <a:off x="15875" y="4625975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4624388"/>
            <a:ext cx="9144000" cy="7937"/>
          </a:xfrm>
          <a:prstGeom prst="line">
            <a:avLst/>
          </a:prstGeom>
          <a:ln>
            <a:solidFill>
              <a:srgbClr val="FFCB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 descr="Eagle_Pantone.ep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4689475"/>
            <a:ext cx="5889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2AD2CB3-9C61-B048-99D9-918DCAAFF12C}"/>
              </a:ext>
            </a:extLst>
          </p:cNvPr>
          <p:cNvSpPr txBox="1">
            <a:spLocks/>
          </p:cNvSpPr>
          <p:nvPr userDrawn="1"/>
        </p:nvSpPr>
        <p:spPr>
          <a:xfrm>
            <a:off x="622054" y="4648665"/>
            <a:ext cx="6447819" cy="3845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200" dirty="0"/>
              <a:t>© Steve Exum 2009, Digital Media Arts, Olympian High School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8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8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Bold"/>
                <a:cs typeface="Exo Bold"/>
              </a:rPr>
              <a:t>The Elements Of 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dirty="0">
                <a:latin typeface="Exo Bold"/>
                <a:cs typeface="Exo Bold"/>
              </a:rPr>
              <a:t>the building blocks of art and design.</a:t>
            </a:r>
          </a:p>
        </p:txBody>
      </p:sp>
    </p:spTree>
    <p:extLst>
      <p:ext uri="{BB962C8B-B14F-4D97-AF65-F5344CB8AC3E}">
        <p14:creationId xmlns:p14="http://schemas.microsoft.com/office/powerpoint/2010/main" val="13594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499" y="4068267"/>
            <a:ext cx="5208344" cy="1299694"/>
          </a:xfrm>
        </p:spPr>
        <p:txBody>
          <a:bodyPr>
            <a:noAutofit/>
          </a:bodyPr>
          <a:lstStyle/>
          <a:p>
            <a:pPr marL="118872" indent="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rgbClr val="F6C16A"/>
                </a:solidFill>
              </a:rPr>
              <a:t>LOW-KEY</a:t>
            </a:r>
            <a:r>
              <a:rPr lang="en-US" sz="2800" dirty="0"/>
              <a:t> </a:t>
            </a:r>
            <a:r>
              <a:rPr lang="en-US" sz="1800" dirty="0"/>
              <a:t>in Graphic Design</a:t>
            </a:r>
            <a:endParaRPr lang="en-US" sz="2800" dirty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35" y="170119"/>
            <a:ext cx="2753067" cy="3898147"/>
          </a:xfrm>
          <a:prstGeom prst="rect">
            <a:avLst/>
          </a:prstGeom>
          <a:effectLst>
            <a:outerShdw blurRad="635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82" y="916332"/>
            <a:ext cx="4315150" cy="2323542"/>
          </a:xfrm>
          <a:prstGeom prst="rect">
            <a:avLst/>
          </a:prstGeom>
          <a:effectLst>
            <a:outerShdw blurRad="152400" dist="139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131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67" y="548761"/>
            <a:ext cx="5300459" cy="514451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  <a:t>The Elements Of Art</a:t>
            </a:r>
            <a:b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</a:br>
            <a:endParaRPr lang="en-US" sz="1600" dirty="0">
              <a:solidFill>
                <a:srgbClr val="F6C16A"/>
              </a:solidFill>
              <a:latin typeface="Exo DemiBold"/>
              <a:cs typeface="Exo D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697" y="2081427"/>
            <a:ext cx="5842145" cy="1851725"/>
          </a:xfrm>
        </p:spPr>
        <p:txBody>
          <a:bodyPr>
            <a:noAutofit/>
          </a:bodyPr>
          <a:lstStyle/>
          <a:p>
            <a:pPr marL="118872" indent="0">
              <a:spcBef>
                <a:spcPts val="0"/>
              </a:spcBef>
              <a:buNone/>
              <a:defRPr/>
            </a:pPr>
            <a:r>
              <a:rPr lang="en-US" sz="2800" b="1" dirty="0">
                <a:solidFill>
                  <a:srgbClr val="F6C16A"/>
                </a:solidFill>
              </a:rPr>
              <a:t>Value Contrast</a:t>
            </a:r>
            <a:r>
              <a:rPr lang="en-US" sz="2800" dirty="0">
                <a:solidFill>
                  <a:srgbClr val="F6C16A"/>
                </a:solidFill>
              </a:rPr>
              <a:t> </a:t>
            </a:r>
            <a:r>
              <a:rPr lang="en-US" sz="2800" dirty="0"/>
              <a:t>is where light values are placed next to dark values to create contrast or strong differences. 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02806" y="1324887"/>
            <a:ext cx="0" cy="3108568"/>
          </a:xfrm>
          <a:prstGeom prst="line">
            <a:avLst/>
          </a:prstGeom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379467" y="2017610"/>
            <a:ext cx="2369460" cy="1207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38912" indent="-320040">
              <a:spcBef>
                <a:spcPts val="0"/>
              </a:spcBef>
              <a:buNone/>
              <a:defRPr/>
            </a:pPr>
            <a:r>
              <a:rPr lang="en-US" sz="2800" dirty="0"/>
              <a:t>Categories of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en-US" sz="2800" dirty="0"/>
              <a:t>Value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4056" y="1438172"/>
            <a:ext cx="5214914" cy="579438"/>
          </a:xfrm>
          <a:prstGeom prst="rect">
            <a:avLst/>
          </a:prstGeom>
          <a:ln>
            <a:noFill/>
          </a:ln>
          <a:effectLst>
            <a:outerShdw blurRad="136525" dist="139700" dir="2700000" sx="102000" sy="102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4056" y="1438172"/>
            <a:ext cx="5214914" cy="57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9320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67" y="548761"/>
            <a:ext cx="5300459" cy="514451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  <a:t>The Elements Of Art</a:t>
            </a:r>
            <a:b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</a:br>
            <a:endParaRPr lang="en-US" sz="1600" dirty="0">
              <a:solidFill>
                <a:srgbClr val="F6C16A"/>
              </a:solidFill>
              <a:latin typeface="Exo DemiBold"/>
              <a:cs typeface="Exo D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697" y="2081427"/>
            <a:ext cx="5842145" cy="1851725"/>
          </a:xfrm>
        </p:spPr>
        <p:txBody>
          <a:bodyPr>
            <a:noAutofit/>
          </a:bodyPr>
          <a:lstStyle/>
          <a:p>
            <a:pPr marL="118872" indent="0">
              <a:spcBef>
                <a:spcPts val="0"/>
              </a:spcBef>
              <a:buNone/>
              <a:defRPr/>
            </a:pPr>
            <a:r>
              <a:rPr lang="en-US" sz="2800" b="1" dirty="0">
                <a:solidFill>
                  <a:srgbClr val="F6C16A"/>
                </a:solidFill>
              </a:rPr>
              <a:t>Value Scale</a:t>
            </a:r>
            <a:r>
              <a:rPr lang="en-US" sz="2800" dirty="0">
                <a:solidFill>
                  <a:srgbClr val="F6C16A"/>
                </a:solidFill>
              </a:rPr>
              <a:t> </a:t>
            </a:r>
            <a:r>
              <a:rPr lang="en-US" sz="2800" dirty="0"/>
              <a:t>is a scale that shows the gradual change in value from its lightest value, white to its darkest value black. 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802806" y="1324887"/>
            <a:ext cx="0" cy="3108568"/>
          </a:xfrm>
          <a:prstGeom prst="line">
            <a:avLst/>
          </a:prstGeom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379467" y="2017610"/>
            <a:ext cx="2369460" cy="1207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38912" indent="-320040">
              <a:spcBef>
                <a:spcPts val="0"/>
              </a:spcBef>
              <a:buNone/>
              <a:defRPr/>
            </a:pPr>
            <a:r>
              <a:rPr lang="en-US" sz="2800" dirty="0"/>
              <a:t>Categories of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en-US" sz="2800" dirty="0"/>
              <a:t>Value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4056" y="1438172"/>
            <a:ext cx="5214914" cy="579438"/>
          </a:xfrm>
          <a:prstGeom prst="rect">
            <a:avLst/>
          </a:prstGeom>
          <a:ln>
            <a:noFill/>
          </a:ln>
          <a:effectLst>
            <a:outerShdw blurRad="136525" dist="139700" dir="2700000" sx="102000" sy="102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5546725"/>
            <a:ext cx="3570288" cy="57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699125"/>
            <a:ext cx="3570288" cy="57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5851525"/>
            <a:ext cx="3570288" cy="57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4056" y="1438172"/>
            <a:ext cx="5214914" cy="57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2131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2" y="156794"/>
            <a:ext cx="7481764" cy="4189788"/>
          </a:xfrm>
          <a:prstGeom prst="rect">
            <a:avLst/>
          </a:prstGeom>
          <a:effectLst>
            <a:outerShdw blurRad="180975" dist="165100" dir="4860000" sx="102000" sy="102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412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67" y="548761"/>
            <a:ext cx="5300459" cy="514451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  <a:t>The Elements Of Art</a:t>
            </a:r>
            <a:b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</a:br>
            <a:endParaRPr lang="en-US" sz="1600" dirty="0">
              <a:solidFill>
                <a:srgbClr val="F6C16A"/>
              </a:solidFill>
              <a:latin typeface="Exo DemiBold"/>
              <a:cs typeface="Exo D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697" y="1422170"/>
            <a:ext cx="5842145" cy="3192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6C16A"/>
                </a:solidFill>
              </a:rPr>
              <a:t>VALUE</a:t>
            </a:r>
            <a:r>
              <a:rPr lang="en-US" sz="2800" dirty="0"/>
              <a:t> refers to the lightness or darkness of a color.</a:t>
            </a:r>
          </a:p>
          <a:p>
            <a:pPr marL="0" indent="0">
              <a:buNone/>
            </a:pPr>
            <a:r>
              <a:rPr lang="en-US" sz="2800" dirty="0"/>
              <a:t>Value becomes critical in a work which has no colors other than black, white, and a gray scale.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748927" y="1401856"/>
            <a:ext cx="0" cy="3108568"/>
          </a:xfrm>
          <a:prstGeom prst="line">
            <a:avLst/>
          </a:prstGeom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379467" y="2017610"/>
            <a:ext cx="2369460" cy="260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>
                <a:latin typeface="Tahoma"/>
                <a:cs typeface="Tahoma"/>
              </a:rPr>
              <a:t>6. VALUE</a:t>
            </a:r>
          </a:p>
        </p:txBody>
      </p:sp>
    </p:spTree>
    <p:extLst>
      <p:ext uri="{BB962C8B-B14F-4D97-AF65-F5344CB8AC3E}">
        <p14:creationId xmlns:p14="http://schemas.microsoft.com/office/powerpoint/2010/main" val="59834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67" y="548761"/>
            <a:ext cx="5300459" cy="514451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  <a:t>The Elements Of Art</a:t>
            </a:r>
            <a:b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</a:br>
            <a:endParaRPr lang="en-US" sz="1600" dirty="0">
              <a:solidFill>
                <a:srgbClr val="F6C16A"/>
              </a:solidFill>
              <a:latin typeface="Exo DemiBold"/>
              <a:cs typeface="Exo D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697" y="1422170"/>
            <a:ext cx="5842145" cy="3192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For a great example of value in action, think of a black and white photograph. You can easily visualize how the infinite variations of gray suggest planes and textures.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748927" y="1401856"/>
            <a:ext cx="0" cy="3108568"/>
          </a:xfrm>
          <a:prstGeom prst="line">
            <a:avLst/>
          </a:prstGeom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379467" y="2017610"/>
            <a:ext cx="2369460" cy="260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>
                <a:latin typeface="Tahoma"/>
                <a:cs typeface="Tahoma"/>
              </a:rPr>
              <a:t>6. VALUE</a:t>
            </a:r>
          </a:p>
        </p:txBody>
      </p:sp>
    </p:spTree>
    <p:extLst>
      <p:ext uri="{BB962C8B-B14F-4D97-AF65-F5344CB8AC3E}">
        <p14:creationId xmlns:p14="http://schemas.microsoft.com/office/powerpoint/2010/main" val="191665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594" y="4149696"/>
            <a:ext cx="756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VALUE – </a:t>
            </a:r>
            <a:r>
              <a:rPr lang="en-US" sz="1400" dirty="0">
                <a:latin typeface="Exo Regular"/>
                <a:cs typeface="Exo Regular"/>
              </a:rPr>
              <a:t>Grayscale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 descr="fashion-photography-black-and-white-photography-158471746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12867"/>
          <a:stretch/>
        </p:blipFill>
        <p:spPr>
          <a:xfrm>
            <a:off x="0" y="0"/>
            <a:ext cx="9144000" cy="414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13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67" y="548761"/>
            <a:ext cx="5300459" cy="514451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  <a:t>The Elements Of Art</a:t>
            </a:r>
            <a:b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</a:br>
            <a:endParaRPr lang="en-US" sz="1600" dirty="0">
              <a:solidFill>
                <a:srgbClr val="F6C16A"/>
              </a:solidFill>
              <a:latin typeface="Exo DemiBold"/>
              <a:cs typeface="Exo D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697" y="2206803"/>
            <a:ext cx="5842145" cy="1851725"/>
          </a:xfrm>
        </p:spPr>
        <p:txBody>
          <a:bodyPr>
            <a:noAutofit/>
          </a:bodyPr>
          <a:lstStyle/>
          <a:p>
            <a:pPr marL="118872" indent="0">
              <a:spcBef>
                <a:spcPts val="0"/>
              </a:spcBef>
              <a:buNone/>
              <a:defRPr/>
            </a:pPr>
            <a:r>
              <a:rPr lang="en-US" sz="2800" b="1" dirty="0">
                <a:solidFill>
                  <a:srgbClr val="F6C16A"/>
                </a:solidFill>
              </a:rPr>
              <a:t>Tint</a:t>
            </a:r>
            <a:r>
              <a:rPr lang="en-US" sz="2800" b="1" dirty="0"/>
              <a:t> </a:t>
            </a:r>
            <a:r>
              <a:rPr lang="en-US" sz="2800" dirty="0"/>
              <a:t>is adding white to a color to create lighter values such as sky blue or pink.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802806" y="1324887"/>
            <a:ext cx="0" cy="3108568"/>
          </a:xfrm>
          <a:prstGeom prst="line">
            <a:avLst/>
          </a:prstGeom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379467" y="2017610"/>
            <a:ext cx="2369460" cy="1207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38912" indent="-320040">
              <a:spcBef>
                <a:spcPts val="0"/>
              </a:spcBef>
              <a:buNone/>
              <a:defRPr/>
            </a:pPr>
            <a:r>
              <a:rPr lang="en-US" sz="2800" dirty="0"/>
              <a:t>Categories of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en-US" sz="2800" dirty="0"/>
              <a:t>Value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8121" y="1438172"/>
            <a:ext cx="5495636" cy="579438"/>
          </a:xfrm>
          <a:prstGeom prst="rect">
            <a:avLst/>
          </a:prstGeom>
          <a:ln>
            <a:noFill/>
          </a:ln>
          <a:effectLst>
            <a:outerShdw blurRad="165100" dist="88900" dir="2700000" sx="104000" sy="10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808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67" y="548761"/>
            <a:ext cx="5300459" cy="514451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  <a:t>The Elements Of Art</a:t>
            </a:r>
            <a:b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</a:br>
            <a:endParaRPr lang="en-US" sz="1600" dirty="0">
              <a:solidFill>
                <a:srgbClr val="F6C16A"/>
              </a:solidFill>
              <a:latin typeface="Exo DemiBold"/>
              <a:cs typeface="Exo D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697" y="2081427"/>
            <a:ext cx="5842145" cy="1851725"/>
          </a:xfrm>
        </p:spPr>
        <p:txBody>
          <a:bodyPr>
            <a:noAutofit/>
          </a:bodyPr>
          <a:lstStyle/>
          <a:p>
            <a:pPr marL="118872" indent="0">
              <a:spcBef>
                <a:spcPts val="0"/>
              </a:spcBef>
              <a:buNone/>
              <a:defRPr/>
            </a:pPr>
            <a:r>
              <a:rPr lang="en-US" sz="2800" b="1" dirty="0">
                <a:solidFill>
                  <a:srgbClr val="F6C16A"/>
                </a:solidFill>
              </a:rPr>
              <a:t>Shade</a:t>
            </a:r>
            <a:r>
              <a:rPr lang="en-US" sz="2800" dirty="0">
                <a:solidFill>
                  <a:srgbClr val="F6C16A"/>
                </a:solidFill>
              </a:rPr>
              <a:t> </a:t>
            </a:r>
            <a:r>
              <a:rPr lang="en-US" sz="2800" dirty="0"/>
              <a:t>is adding black to a color to create darker values such as indigo or maroon. 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02806" y="1324887"/>
            <a:ext cx="0" cy="3108568"/>
          </a:xfrm>
          <a:prstGeom prst="line">
            <a:avLst/>
          </a:prstGeom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379467" y="2017610"/>
            <a:ext cx="2369460" cy="1207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38912" indent="-320040">
              <a:spcBef>
                <a:spcPts val="0"/>
              </a:spcBef>
              <a:buNone/>
              <a:defRPr/>
            </a:pPr>
            <a:r>
              <a:rPr lang="en-US" sz="2800" dirty="0"/>
              <a:t>Categories of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en-US" sz="2800" dirty="0"/>
              <a:t>Value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4056" y="1438172"/>
            <a:ext cx="5214914" cy="579438"/>
          </a:xfrm>
          <a:prstGeom prst="rect">
            <a:avLst/>
          </a:prstGeom>
          <a:ln>
            <a:noFill/>
          </a:ln>
          <a:effectLst>
            <a:outerShdw blurRad="136525" dist="139700" dir="2700000" sx="102000" sy="102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214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67" y="548761"/>
            <a:ext cx="2423339" cy="514451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  <a:t>The Elements Of Art</a:t>
            </a:r>
            <a:b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</a:br>
            <a:endParaRPr lang="en-US" sz="1600" dirty="0">
              <a:solidFill>
                <a:srgbClr val="F6C16A"/>
              </a:solidFill>
              <a:latin typeface="Exo DemiBold"/>
              <a:cs typeface="Exo D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697" y="3516236"/>
            <a:ext cx="5842145" cy="1851725"/>
          </a:xfrm>
        </p:spPr>
        <p:txBody>
          <a:bodyPr>
            <a:noAutofit/>
          </a:bodyPr>
          <a:lstStyle/>
          <a:p>
            <a:pPr marL="118872" indent="0">
              <a:spcBef>
                <a:spcPts val="0"/>
              </a:spcBef>
              <a:buNone/>
              <a:defRPr/>
            </a:pPr>
            <a:r>
              <a:rPr lang="en-US" sz="2800" b="1" dirty="0">
                <a:solidFill>
                  <a:srgbClr val="F6C16A"/>
                </a:solidFill>
              </a:rPr>
              <a:t>High-Key</a:t>
            </a:r>
            <a:r>
              <a:rPr lang="en-US" sz="2800" dirty="0"/>
              <a:t> is where the picture is all light values. 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02806" y="1324887"/>
            <a:ext cx="0" cy="3108568"/>
          </a:xfrm>
          <a:prstGeom prst="line">
            <a:avLst/>
          </a:prstGeom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379467" y="2017610"/>
            <a:ext cx="2369460" cy="1207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38912" indent="-320040">
              <a:spcBef>
                <a:spcPts val="0"/>
              </a:spcBef>
              <a:buNone/>
              <a:defRPr/>
            </a:pPr>
            <a:r>
              <a:rPr lang="en-US" sz="2800" dirty="0"/>
              <a:t>Categories of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en-US" sz="2800" dirty="0"/>
              <a:t>Value </a:t>
            </a:r>
          </a:p>
        </p:txBody>
      </p:sp>
      <p:pic>
        <p:nvPicPr>
          <p:cNvPr id="4" name="Picture 3" descr="HiK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16" y="446832"/>
            <a:ext cx="4902969" cy="3069404"/>
          </a:xfrm>
          <a:prstGeom prst="rect">
            <a:avLst/>
          </a:prstGeom>
          <a:effectLst>
            <a:outerShdw blurRad="263525" dist="88900" dir="4680000" sx="102000" sy="102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615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213" y="4068267"/>
            <a:ext cx="8293630" cy="1299694"/>
          </a:xfrm>
        </p:spPr>
        <p:txBody>
          <a:bodyPr>
            <a:noAutofit/>
          </a:bodyPr>
          <a:lstStyle/>
          <a:p>
            <a:pPr marL="118872" indent="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rgbClr val="F6C16A"/>
                </a:solidFill>
              </a:rPr>
              <a:t>HIGH-KEY</a:t>
            </a:r>
            <a:r>
              <a:rPr lang="en-US" sz="2800" dirty="0"/>
              <a:t> </a:t>
            </a:r>
            <a:r>
              <a:rPr lang="en-US" sz="1800" dirty="0"/>
              <a:t>in Graphic Design</a:t>
            </a:r>
            <a:endParaRPr lang="en-US" sz="2800" dirty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35" y="170120"/>
            <a:ext cx="2514305" cy="3898147"/>
          </a:xfrm>
          <a:prstGeom prst="rect">
            <a:avLst/>
          </a:prstGeom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118" y="170120"/>
            <a:ext cx="2753066" cy="3898147"/>
          </a:xfrm>
          <a:prstGeom prst="rect">
            <a:avLst/>
          </a:prstGeom>
          <a:effectLst>
            <a:outerShdw blurRad="127000" dist="139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863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67" y="548761"/>
            <a:ext cx="2423339" cy="514451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  <a:t>The Elements Of Art</a:t>
            </a:r>
            <a:b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</a:br>
            <a:endParaRPr lang="en-US" sz="1600" dirty="0">
              <a:solidFill>
                <a:srgbClr val="F6C16A"/>
              </a:solidFill>
              <a:latin typeface="Exo DemiBold"/>
              <a:cs typeface="Exo D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697" y="3516236"/>
            <a:ext cx="5842145" cy="1851725"/>
          </a:xfrm>
        </p:spPr>
        <p:txBody>
          <a:bodyPr>
            <a:noAutofit/>
          </a:bodyPr>
          <a:lstStyle/>
          <a:p>
            <a:pPr marL="118872" indent="0">
              <a:spcBef>
                <a:spcPts val="0"/>
              </a:spcBef>
              <a:buNone/>
              <a:defRPr/>
            </a:pPr>
            <a:r>
              <a:rPr lang="en-US" sz="2800" b="1" dirty="0">
                <a:solidFill>
                  <a:srgbClr val="F6C16A"/>
                </a:solidFill>
              </a:rPr>
              <a:t>Low-Key</a:t>
            </a:r>
            <a:r>
              <a:rPr lang="en-US" sz="2800" dirty="0"/>
              <a:t> is where the picture is all dark values. 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en-US" sz="2800" dirty="0"/>
          </a:p>
        </p:txBody>
      </p:sp>
      <p:cxnSp>
        <p:nvCxnSpPr>
          <p:cNvPr id="5" name="Straight Connector 4"/>
          <p:cNvCxnSpPr>
            <a:stCxn id="2" idx="3"/>
          </p:cNvCxnSpPr>
          <p:nvPr/>
        </p:nvCxnSpPr>
        <p:spPr>
          <a:xfrm>
            <a:off x="2802806" y="805987"/>
            <a:ext cx="0" cy="3627468"/>
          </a:xfrm>
          <a:prstGeom prst="line">
            <a:avLst/>
          </a:prstGeom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379467" y="2017610"/>
            <a:ext cx="2369460" cy="1207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38912" indent="-320040">
              <a:spcBef>
                <a:spcPts val="0"/>
              </a:spcBef>
              <a:buNone/>
              <a:defRPr/>
            </a:pPr>
            <a:r>
              <a:rPr lang="en-US" sz="2800" dirty="0"/>
              <a:t>Categories of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en-US" sz="2800" dirty="0"/>
              <a:t>Value </a:t>
            </a:r>
          </a:p>
        </p:txBody>
      </p:sp>
      <p:pic>
        <p:nvPicPr>
          <p:cNvPr id="4" name="Picture 3" descr="LoKe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" b="22248"/>
          <a:stretch/>
        </p:blipFill>
        <p:spPr>
          <a:xfrm>
            <a:off x="3232726" y="862060"/>
            <a:ext cx="3642975" cy="2555394"/>
          </a:xfrm>
          <a:prstGeom prst="rect">
            <a:avLst/>
          </a:prstGeom>
          <a:effectLst>
            <a:outerShdw blurRad="152400" dist="114300" dir="4860000" sx="102000" sy="102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4190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7979</TotalTime>
  <Words>249</Words>
  <Application>Microsoft Macintosh PowerPoint</Application>
  <PresentationFormat>On-screen Show (16:9)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Exo Bold</vt:lpstr>
      <vt:lpstr>Exo DemiBold</vt:lpstr>
      <vt:lpstr>Exo Regular</vt:lpstr>
      <vt:lpstr>Tahoma</vt:lpstr>
      <vt:lpstr>Wingdings 2</vt:lpstr>
      <vt:lpstr>Story</vt:lpstr>
      <vt:lpstr>The Elements Of Art</vt:lpstr>
      <vt:lpstr>The Elements Of Art </vt:lpstr>
      <vt:lpstr>The Elements Of Art </vt:lpstr>
      <vt:lpstr>PowerPoint Presentation</vt:lpstr>
      <vt:lpstr>The Elements Of Art </vt:lpstr>
      <vt:lpstr>The Elements Of Art </vt:lpstr>
      <vt:lpstr>The Elements Of Art </vt:lpstr>
      <vt:lpstr>PowerPoint Presentation</vt:lpstr>
      <vt:lpstr>The Elements Of Art </vt:lpstr>
      <vt:lpstr>PowerPoint Presentation</vt:lpstr>
      <vt:lpstr>The Elements Of Art </vt:lpstr>
      <vt:lpstr>The Elements Of Art </vt:lpstr>
      <vt:lpstr>PowerPoint Presentation</vt:lpstr>
    </vt:vector>
  </TitlesOfParts>
  <Company>xm|creative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Elements Of Art</dc:title>
  <dc:creator>steve exum</dc:creator>
  <cp:lastModifiedBy>exum75@gmail.com</cp:lastModifiedBy>
  <cp:revision>128</cp:revision>
  <dcterms:created xsi:type="dcterms:W3CDTF">2014-08-07T03:25:53Z</dcterms:created>
  <dcterms:modified xsi:type="dcterms:W3CDTF">2020-04-26T21:23:45Z</dcterms:modified>
</cp:coreProperties>
</file>