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sldIdLst>
    <p:sldId id="256" r:id="rId2"/>
    <p:sldId id="311" r:id="rId3"/>
    <p:sldId id="312" r:id="rId4"/>
    <p:sldId id="313" r:id="rId5"/>
    <p:sldId id="323" r:id="rId6"/>
    <p:sldId id="324" r:id="rId7"/>
    <p:sldId id="381" r:id="rId8"/>
    <p:sldId id="326" r:id="rId9"/>
    <p:sldId id="318" r:id="rId10"/>
    <p:sldId id="319" r:id="rId11"/>
    <p:sldId id="320" r:id="rId12"/>
    <p:sldId id="321" r:id="rId13"/>
    <p:sldId id="327" r:id="rId14"/>
    <p:sldId id="365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028D"/>
    <a:srgbClr val="4BD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86190" autoAdjust="0"/>
  </p:normalViewPr>
  <p:slideViewPr>
    <p:cSldViewPr snapToGrid="0" snapToObjects="1">
      <p:cViewPr varScale="1">
        <p:scale>
          <a:sx n="146" d="100"/>
          <a:sy n="146" d="100"/>
        </p:scale>
        <p:origin x="132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3936"/>
            <a:ext cx="7772400" cy="7338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658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726948"/>
            <a:ext cx="3657600" cy="870966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383241"/>
            <a:ext cx="3657600" cy="4165227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1597914"/>
            <a:ext cx="3657600" cy="2688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3532"/>
            <a:ext cx="7776882" cy="76123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42900"/>
            <a:ext cx="5486400" cy="2733115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6356"/>
            <a:ext cx="7776882" cy="759758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3886200"/>
            <a:ext cx="7776882" cy="712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342900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1841575"/>
            <a:ext cx="2331720" cy="123444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400051"/>
            <a:ext cx="16002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1"/>
            <a:ext cx="6019800" cy="419457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401856"/>
            <a:ext cx="7770813" cy="319276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04" y="4767263"/>
            <a:ext cx="3794149" cy="273844"/>
          </a:xfrm>
        </p:spPr>
        <p:txBody>
          <a:bodyPr/>
          <a:lstStyle/>
          <a:p>
            <a:r>
              <a:rPr lang="en-US" altLang="en-US" dirty="0"/>
              <a:t>© Steve Exum 2009, Media Arts, Olympian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732865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3350"/>
            <a:ext cx="7770813" cy="655544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7" y="318488"/>
            <a:ext cx="5031609" cy="253185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42950"/>
            <a:ext cx="7770813" cy="130730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7486"/>
            <a:ext cx="7770813" cy="96146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320404"/>
            <a:ext cx="3611880" cy="327421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163171"/>
            <a:ext cx="3611880" cy="4605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1828800"/>
            <a:ext cx="3611880" cy="27658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1643903"/>
            <a:ext cx="3429000" cy="1191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728662"/>
            <a:ext cx="3657600" cy="8715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42901"/>
            <a:ext cx="3657600" cy="425172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1600201"/>
            <a:ext cx="3657600" cy="26860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90768"/>
            <a:ext cx="7770813" cy="107240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314451"/>
            <a:ext cx="7770813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58F2BFF-CE4E-3646-9E9C-3F70F14B7A78}" type="datetimeFigureOut">
              <a:rPr lang="en-US" smtClean="0"/>
              <a:pPr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4767263"/>
            <a:ext cx="685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F41B5F-5DE1-A54D-B269-1D5F99F126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raphicDesign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34703" r="-175" b="37411"/>
          <a:stretch>
            <a:fillRect/>
          </a:stretch>
        </p:blipFill>
        <p:spPr bwMode="auto">
          <a:xfrm>
            <a:off x="15875" y="46259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4624388"/>
            <a:ext cx="9144000" cy="7937"/>
          </a:xfrm>
          <a:prstGeom prst="line">
            <a:avLst/>
          </a:prstGeom>
          <a:ln>
            <a:solidFill>
              <a:srgbClr val="FFCB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Eagle_Pantone.ep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4689475"/>
            <a:ext cx="58896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181D067-9CF3-694B-A552-4215A4AD34E6}"/>
              </a:ext>
            </a:extLst>
          </p:cNvPr>
          <p:cNvSpPr txBox="1">
            <a:spLocks/>
          </p:cNvSpPr>
          <p:nvPr userDrawn="1"/>
        </p:nvSpPr>
        <p:spPr>
          <a:xfrm>
            <a:off x="546001" y="4689476"/>
            <a:ext cx="6083867" cy="315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/>
              <a:t>© Steve Exum 2009, Digital Media Arts, Olympian High School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8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8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8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Bold"/>
                <a:cs typeface="Exo Bold"/>
              </a:rPr>
              <a:t>The Elements Of 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dirty="0">
                <a:latin typeface="Exo Bold"/>
                <a:cs typeface="Exo Bold"/>
              </a:rPr>
              <a:t>the building blocks of art and design.</a:t>
            </a:r>
          </a:p>
        </p:txBody>
      </p:sp>
    </p:spTree>
    <p:extLst>
      <p:ext uri="{BB962C8B-B14F-4D97-AF65-F5344CB8AC3E}">
        <p14:creationId xmlns:p14="http://schemas.microsoft.com/office/powerpoint/2010/main" val="13594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11211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SPACE – </a:t>
            </a:r>
            <a:r>
              <a:rPr lang="en-US" sz="1400" dirty="0">
                <a:latin typeface="Exo Regular"/>
                <a:cs typeface="Exo Regular"/>
              </a:rPr>
              <a:t>One Point Perspective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 descr="one-point-perspective-exampl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7" y="213927"/>
            <a:ext cx="6280728" cy="3897284"/>
          </a:xfrm>
          <a:prstGeom prst="rect">
            <a:avLst/>
          </a:prstGeom>
          <a:effectLst>
            <a:outerShdw blurRad="387350" dist="1143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501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3902152"/>
            <a:ext cx="756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POINT PERSPECTIVE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uses two vanishing points to create the illusion of space.</a:t>
            </a:r>
          </a:p>
        </p:txBody>
      </p:sp>
      <p:pic>
        <p:nvPicPr>
          <p:cNvPr id="2" name="Picture 1" descr="2pperspective214321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46" y="124319"/>
            <a:ext cx="6395412" cy="37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8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11211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SPACE –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Two point perspective</a:t>
            </a:r>
          </a:p>
        </p:txBody>
      </p:sp>
      <p:pic>
        <p:nvPicPr>
          <p:cNvPr id="3" name="Picture 2" descr="perspectiv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2" b="8905"/>
          <a:stretch/>
        </p:blipFill>
        <p:spPr>
          <a:xfrm>
            <a:off x="1066800" y="275440"/>
            <a:ext cx="6599382" cy="37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4167875"/>
            <a:ext cx="756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SPACE – </a:t>
            </a:r>
            <a:r>
              <a:rPr lang="en-US" sz="2000" dirty="0"/>
              <a:t>Positive (filled with something).  Negative (empty areas).</a:t>
            </a:r>
          </a:p>
        </p:txBody>
      </p:sp>
      <p:pic>
        <p:nvPicPr>
          <p:cNvPr id="4" name="Picture 4" descr="Mapplethorp-ca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4" y="177030"/>
            <a:ext cx="3973686" cy="39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2" y="156794"/>
            <a:ext cx="7481764" cy="4189788"/>
          </a:xfrm>
          <a:prstGeom prst="rect">
            <a:avLst/>
          </a:prstGeom>
          <a:effectLst>
            <a:outerShdw blurRad="180975" dist="165100" dir="486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12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69" y="1422170"/>
            <a:ext cx="6373973" cy="3192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6C16A"/>
                </a:solidFill>
              </a:rPr>
              <a:t>SPACE</a:t>
            </a:r>
            <a:r>
              <a:rPr lang="en-US" sz="2800" dirty="0"/>
              <a:t> refers to distances or areas around, between or within components of a piece. </a:t>
            </a:r>
          </a:p>
          <a:p>
            <a:pPr marL="0" indent="0">
              <a:buNone/>
            </a:pPr>
            <a:r>
              <a:rPr lang="en-US" sz="2800" dirty="0"/>
              <a:t>Space can be </a:t>
            </a:r>
            <a:r>
              <a:rPr lang="en-US" sz="28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positive</a:t>
            </a:r>
            <a:r>
              <a:rPr lang="en-US" sz="2800" dirty="0"/>
              <a:t> (white or light) or </a:t>
            </a:r>
            <a:r>
              <a:rPr lang="en-US" sz="2800" i="1" dirty="0">
                <a:solidFill>
                  <a:srgbClr val="F6C16A"/>
                </a:solidFill>
              </a:rPr>
              <a:t>negative</a:t>
            </a:r>
            <a:r>
              <a:rPr lang="en-US" sz="2800" dirty="0"/>
              <a:t> (black or dark), </a:t>
            </a:r>
            <a:r>
              <a:rPr lang="en-US" sz="2800" i="1" dirty="0">
                <a:solidFill>
                  <a:srgbClr val="F6C16A"/>
                </a:solidFill>
              </a:rPr>
              <a:t>open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6C16A"/>
                </a:solidFill>
              </a:rPr>
              <a:t>closed</a:t>
            </a:r>
            <a:r>
              <a:rPr lang="en-US" sz="2800" dirty="0"/>
              <a:t>, </a:t>
            </a:r>
            <a:r>
              <a:rPr lang="en-US" sz="2800" i="1" dirty="0">
                <a:solidFill>
                  <a:srgbClr val="F6C16A"/>
                </a:solidFill>
              </a:rPr>
              <a:t>shallow</a:t>
            </a:r>
            <a:r>
              <a:rPr lang="en-US" sz="2800" dirty="0"/>
              <a:t> or </a:t>
            </a:r>
            <a:r>
              <a:rPr lang="en-US" sz="2800" i="1" dirty="0">
                <a:solidFill>
                  <a:srgbClr val="F6C16A"/>
                </a:solidFill>
              </a:rPr>
              <a:t>deep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F6C16A"/>
                </a:solidFill>
              </a:rPr>
              <a:t>two-dimensional</a:t>
            </a:r>
            <a:r>
              <a:rPr lang="en-US" sz="2800" dirty="0">
                <a:solidFill>
                  <a:srgbClr val="F6C16A"/>
                </a:solidFill>
              </a:rPr>
              <a:t> </a:t>
            </a:r>
            <a:r>
              <a:rPr lang="en-US" sz="2800" dirty="0"/>
              <a:t>or </a:t>
            </a:r>
            <a:r>
              <a:rPr lang="en-US" sz="2800" i="1" dirty="0">
                <a:solidFill>
                  <a:srgbClr val="F6C16A"/>
                </a:solidFill>
              </a:rPr>
              <a:t>three-dimensiona</a:t>
            </a:r>
            <a:r>
              <a:rPr lang="en-US" sz="2800" i="1" dirty="0"/>
              <a:t>l</a:t>
            </a:r>
            <a:r>
              <a:rPr lang="en-US" sz="2800" dirty="0"/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3448" y="1401856"/>
            <a:ext cx="0" cy="3108568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4. SPACE</a:t>
            </a:r>
          </a:p>
        </p:txBody>
      </p:sp>
    </p:spTree>
    <p:extLst>
      <p:ext uri="{BB962C8B-B14F-4D97-AF65-F5344CB8AC3E}">
        <p14:creationId xmlns:p14="http://schemas.microsoft.com/office/powerpoint/2010/main" val="15922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67" y="548761"/>
            <a:ext cx="5300459" cy="514451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  <a:t>The Elements Of Art</a:t>
            </a:r>
            <a:br>
              <a:rPr lang="en-US" sz="1600" dirty="0">
                <a:solidFill>
                  <a:srgbClr val="F6C16A"/>
                </a:solidFill>
                <a:latin typeface="Exo DemiBold"/>
                <a:cs typeface="Exo DemiBold"/>
              </a:rPr>
            </a:br>
            <a:endParaRPr lang="en-US" sz="1600" dirty="0">
              <a:solidFill>
                <a:srgbClr val="F6C16A"/>
              </a:solidFill>
              <a:latin typeface="Exo DemiBold"/>
              <a:cs typeface="Exo D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3869" y="854153"/>
            <a:ext cx="6373973" cy="3551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There are six ways to create the illusion of space on a 2-dimensional surface.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6C16A"/>
                </a:solidFill>
                <a:effectLst/>
              </a:rPr>
              <a:t>Overlapping</a:t>
            </a:r>
            <a:br>
              <a:rPr lang="en-US" sz="2800" dirty="0">
                <a:solidFill>
                  <a:srgbClr val="F6C16A"/>
                </a:solidFill>
                <a:effectLst/>
              </a:rPr>
            </a:br>
            <a:r>
              <a:rPr lang="en-US" sz="2800" dirty="0">
                <a:solidFill>
                  <a:srgbClr val="F6C16A"/>
                </a:solidFill>
                <a:effectLst/>
              </a:rPr>
              <a:t>Size</a:t>
            </a:r>
            <a:br>
              <a:rPr lang="en-US" sz="2800" dirty="0">
                <a:solidFill>
                  <a:srgbClr val="F6C16A"/>
                </a:solidFill>
                <a:effectLst/>
              </a:rPr>
            </a:br>
            <a:r>
              <a:rPr lang="en-US" sz="2800" dirty="0">
                <a:solidFill>
                  <a:srgbClr val="F6C16A"/>
                </a:solidFill>
                <a:effectLst/>
              </a:rPr>
              <a:t>Placement on the surface</a:t>
            </a:r>
            <a:br>
              <a:rPr lang="en-US" sz="2800" dirty="0">
                <a:solidFill>
                  <a:srgbClr val="F6C16A"/>
                </a:solidFill>
                <a:effectLst/>
              </a:rPr>
            </a:br>
            <a:r>
              <a:rPr lang="en-US" sz="2800" dirty="0">
                <a:solidFill>
                  <a:srgbClr val="F6C16A"/>
                </a:solidFill>
                <a:effectLst/>
              </a:rPr>
              <a:t>Detail</a:t>
            </a:r>
            <a:br>
              <a:rPr lang="en-US" sz="2800" dirty="0">
                <a:solidFill>
                  <a:srgbClr val="F6C16A"/>
                </a:solidFill>
                <a:effectLst/>
              </a:rPr>
            </a:br>
            <a:r>
              <a:rPr lang="en-US" sz="2800" dirty="0">
                <a:solidFill>
                  <a:srgbClr val="F6C16A"/>
                </a:solidFill>
                <a:effectLst/>
              </a:rPr>
              <a:t>Color and Value</a:t>
            </a:r>
            <a:br>
              <a:rPr lang="en-US" sz="2800" dirty="0">
                <a:solidFill>
                  <a:srgbClr val="F6C16A"/>
                </a:solidFill>
                <a:effectLst/>
              </a:rPr>
            </a:br>
            <a:r>
              <a:rPr lang="en-US" sz="2800" dirty="0">
                <a:solidFill>
                  <a:srgbClr val="F6C16A"/>
                </a:solidFill>
                <a:effectLst/>
              </a:rPr>
              <a:t>Linear Perspective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3448" y="1011725"/>
            <a:ext cx="0" cy="3609879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379467" y="2017610"/>
            <a:ext cx="2369460" cy="260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Tahoma"/>
                <a:cs typeface="Tahoma"/>
              </a:rPr>
              <a:t>4. SPACE</a:t>
            </a:r>
          </a:p>
        </p:txBody>
      </p:sp>
    </p:spTree>
    <p:extLst>
      <p:ext uri="{BB962C8B-B14F-4D97-AF65-F5344CB8AC3E}">
        <p14:creationId xmlns:p14="http://schemas.microsoft.com/office/powerpoint/2010/main" val="127630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351" y="4001181"/>
            <a:ext cx="378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POSITIVE SPACE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the actual sculpture or building. </a:t>
            </a:r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 descr="sculptures4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411"/>
          <a:stretch/>
        </p:blipFill>
        <p:spPr>
          <a:xfrm>
            <a:off x="661555" y="279057"/>
            <a:ext cx="6781415" cy="3637458"/>
          </a:xfrm>
          <a:prstGeom prst="rect">
            <a:avLst/>
          </a:prstGeom>
          <a:effectLst>
            <a:outerShdw blurRad="206375" dist="88900" dir="378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5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351" y="4001181"/>
            <a:ext cx="514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NEGATIVE SPACE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is the space inside and around the sculpture or building. 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 descr="sculptures5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5991" r="17940" b="22411"/>
          <a:stretch/>
        </p:blipFill>
        <p:spPr>
          <a:xfrm>
            <a:off x="0" y="292485"/>
            <a:ext cx="9127741" cy="3417454"/>
          </a:xfrm>
          <a:prstGeom prst="rect">
            <a:avLst/>
          </a:prstGeom>
          <a:effectLst>
            <a:outerShdw blurRad="180975" dist="1397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45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351" y="3943695"/>
            <a:ext cx="64698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SPACE in Graphic Design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>
                <a:latin typeface="+mj-lt"/>
                <a:cs typeface="Exo Regular"/>
              </a:rPr>
              <a:t>Use of </a:t>
            </a:r>
            <a:r>
              <a:rPr lang="en-US" sz="1400" dirty="0">
                <a:latin typeface="+mj-lt"/>
              </a:rPr>
              <a:t>Negative Space</a:t>
            </a:r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4" y="160965"/>
            <a:ext cx="5958608" cy="3709286"/>
          </a:xfrm>
          <a:prstGeom prst="rect">
            <a:avLst/>
          </a:prstGeom>
          <a:effectLst>
            <a:outerShdw blurRad="152400" dist="50800" dir="432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870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351" y="3943695"/>
            <a:ext cx="646987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SPACE in Graphic Design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>
                <a:latin typeface="+mj-lt"/>
                <a:cs typeface="Exo Regular"/>
              </a:rPr>
              <a:t>Use of </a:t>
            </a:r>
            <a:r>
              <a:rPr lang="en-US" sz="1400" dirty="0">
                <a:latin typeface="+mj-lt"/>
              </a:rPr>
              <a:t>Negative Space</a:t>
            </a:r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86" y="207319"/>
            <a:ext cx="5246281" cy="3736376"/>
          </a:xfrm>
          <a:prstGeom prst="rect">
            <a:avLst/>
          </a:prstGeom>
          <a:effectLst>
            <a:outerShdw blurRad="152400" dist="1016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07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63548" y="1552262"/>
            <a:ext cx="3668836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9A3130"/>
              </a:buClr>
            </a:pP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LINEAR PERSPECTIVE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1400" dirty="0"/>
              <a:t>is the method of using lines to show the illusion of depth in a picture.  </a:t>
            </a:r>
            <a:endParaRPr lang="en-US" sz="1400" b="1" dirty="0"/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escher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r="2361" b="1861"/>
          <a:stretch/>
        </p:blipFill>
        <p:spPr>
          <a:xfrm>
            <a:off x="62715" y="-85483"/>
            <a:ext cx="4849972" cy="46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8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0594" y="3580966"/>
            <a:ext cx="756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  <a:t>LINEAR PERSPECTIVE</a:t>
            </a:r>
            <a:b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Exo Regular"/>
                <a:cs typeface="Exo Regular"/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One point perspective uses one vanishing point to accomplish </a:t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this illusion.</a:t>
            </a:r>
          </a:p>
        </p:txBody>
      </p:sp>
      <p:pic>
        <p:nvPicPr>
          <p:cNvPr id="2" name="Picture 1" descr="one_point_perspectiv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6666" r="2043" b="2783"/>
          <a:stretch/>
        </p:blipFill>
        <p:spPr>
          <a:xfrm>
            <a:off x="1046789" y="90974"/>
            <a:ext cx="6452898" cy="3431600"/>
          </a:xfrm>
          <a:prstGeom prst="rect">
            <a:avLst/>
          </a:prstGeom>
          <a:ln>
            <a:noFill/>
          </a:ln>
          <a:effectLst>
            <a:outerShdw blurRad="234950" dist="114300" dir="2700000" sx="102000" sy="102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264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7988</TotalTime>
  <Words>219</Words>
  <Application>Microsoft Macintosh PowerPoint</Application>
  <PresentationFormat>On-screen Show (16:9)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Exo Bold</vt:lpstr>
      <vt:lpstr>Exo DemiBold</vt:lpstr>
      <vt:lpstr>Exo Regular</vt:lpstr>
      <vt:lpstr>Tahoma</vt:lpstr>
      <vt:lpstr>Story</vt:lpstr>
      <vt:lpstr>The Elements Of Art</vt:lpstr>
      <vt:lpstr>The Elements Of Art </vt:lpstr>
      <vt:lpstr>The Elements Of 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xm|creative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Elements Of Art</dc:title>
  <dc:creator>steve exum</dc:creator>
  <cp:lastModifiedBy>exum75@gmail.com</cp:lastModifiedBy>
  <cp:revision>128</cp:revision>
  <dcterms:created xsi:type="dcterms:W3CDTF">2014-08-07T03:25:53Z</dcterms:created>
  <dcterms:modified xsi:type="dcterms:W3CDTF">2020-04-26T21:11:30Z</dcterms:modified>
</cp:coreProperties>
</file>