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sldIdLst>
    <p:sldId id="256" r:id="rId2"/>
    <p:sldId id="257" r:id="rId3"/>
    <p:sldId id="296" r:id="rId4"/>
    <p:sldId id="258" r:id="rId5"/>
    <p:sldId id="259" r:id="rId6"/>
    <p:sldId id="260" r:id="rId7"/>
    <p:sldId id="261" r:id="rId8"/>
    <p:sldId id="262" r:id="rId9"/>
    <p:sldId id="264" r:id="rId10"/>
    <p:sldId id="265" r:id="rId11"/>
    <p:sldId id="266" r:id="rId12"/>
    <p:sldId id="267" r:id="rId13"/>
    <p:sldId id="269" r:id="rId14"/>
    <p:sldId id="268" r:id="rId15"/>
    <p:sldId id="270" r:id="rId16"/>
    <p:sldId id="271" r:id="rId17"/>
    <p:sldId id="272" r:id="rId18"/>
    <p:sldId id="277" r:id="rId19"/>
    <p:sldId id="285" r:id="rId20"/>
    <p:sldId id="287" r:id="rId21"/>
    <p:sldId id="288" r:id="rId22"/>
    <p:sldId id="289" r:id="rId23"/>
    <p:sldId id="286" r:id="rId24"/>
    <p:sldId id="290" r:id="rId25"/>
    <p:sldId id="273" r:id="rId26"/>
    <p:sldId id="291" r:id="rId27"/>
    <p:sldId id="292" r:id="rId28"/>
    <p:sldId id="274" r:id="rId29"/>
    <p:sldId id="282" r:id="rId30"/>
    <p:sldId id="275" r:id="rId31"/>
    <p:sldId id="283" r:id="rId32"/>
    <p:sldId id="294" r:id="rId33"/>
    <p:sldId id="295" r:id="rId34"/>
    <p:sldId id="379" r:id="rId35"/>
    <p:sldId id="365"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028D"/>
    <a:srgbClr val="4BD2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6190" autoAdjust="0"/>
  </p:normalViewPr>
  <p:slideViewPr>
    <p:cSldViewPr snapToGrid="0" snapToObjects="1">
      <p:cViewPr varScale="1">
        <p:scale>
          <a:sx n="146" d="100"/>
          <a:sy n="146" d="100"/>
        </p:scale>
        <p:origin x="1328" y="168"/>
      </p:cViewPr>
      <p:guideLst>
        <p:guide orient="horz" pos="1620"/>
        <p:guide pos="2880"/>
      </p:guideLst>
    </p:cSldViewPr>
  </p:slideViewPr>
  <p:outlineViewPr>
    <p:cViewPr>
      <p:scale>
        <a:sx n="33" d="100"/>
        <a:sy n="33" d="100"/>
      </p:scale>
      <p:origin x="0" y="28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3936"/>
            <a:ext cx="7772400" cy="733806"/>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685800" y="2514600"/>
            <a:ext cx="7772400" cy="658368"/>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726948"/>
            <a:ext cx="3657600" cy="870966"/>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383241"/>
            <a:ext cx="3657600" cy="4165227"/>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799853" y="1597914"/>
            <a:ext cx="3657600" cy="2688336"/>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3532"/>
            <a:ext cx="7776882" cy="76123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1828800" y="342900"/>
            <a:ext cx="5486400" cy="2733115"/>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80571" y="3886200"/>
            <a:ext cx="7776882" cy="712694"/>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6356"/>
            <a:ext cx="7776882" cy="75975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8580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680571" y="3886200"/>
            <a:ext cx="7776882" cy="712694"/>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
        <p:nvSpPr>
          <p:cNvPr id="11" name="Picture Placeholder 2"/>
          <p:cNvSpPr>
            <a:spLocks noGrp="1"/>
          </p:cNvSpPr>
          <p:nvPr>
            <p:ph type="pic" idx="13"/>
          </p:nvPr>
        </p:nvSpPr>
        <p:spPr>
          <a:xfrm>
            <a:off x="68580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6" name="Picture Placeholder 2"/>
          <p:cNvSpPr>
            <a:spLocks noGrp="1"/>
          </p:cNvSpPr>
          <p:nvPr>
            <p:ph type="pic" idx="14"/>
          </p:nvPr>
        </p:nvSpPr>
        <p:spPr>
          <a:xfrm>
            <a:off x="341249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a:off x="341249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8" name="Picture Placeholder 2"/>
          <p:cNvSpPr>
            <a:spLocks noGrp="1"/>
          </p:cNvSpPr>
          <p:nvPr>
            <p:ph type="pic" idx="16"/>
          </p:nvPr>
        </p:nvSpPr>
        <p:spPr>
          <a:xfrm>
            <a:off x="613918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9" name="Picture Placeholder 2"/>
          <p:cNvSpPr>
            <a:spLocks noGrp="1"/>
          </p:cNvSpPr>
          <p:nvPr>
            <p:ph type="pic" idx="17"/>
          </p:nvPr>
        </p:nvSpPr>
        <p:spPr>
          <a:xfrm>
            <a:off x="613918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400051"/>
            <a:ext cx="1600200" cy="419457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400051"/>
            <a:ext cx="6019800" cy="419457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1" y="1401856"/>
            <a:ext cx="7770813" cy="319276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4/19/20</a:t>
            </a:fld>
            <a:endParaRPr lang="en-US"/>
          </a:p>
        </p:txBody>
      </p:sp>
      <p:sp>
        <p:nvSpPr>
          <p:cNvPr id="5" name="Footer Placeholder 4"/>
          <p:cNvSpPr>
            <a:spLocks noGrp="1"/>
          </p:cNvSpPr>
          <p:nvPr>
            <p:ph type="ftr" sz="quarter" idx="11"/>
          </p:nvPr>
        </p:nvSpPr>
        <p:spPr>
          <a:xfrm>
            <a:off x="354104" y="4767263"/>
            <a:ext cx="3794149" cy="273844"/>
          </a:xfrm>
        </p:spPr>
        <p:txBody>
          <a:bodyPr/>
          <a:lstStyle/>
          <a:p>
            <a:r>
              <a:rPr lang="en-US" altLang="en-US" dirty="0"/>
              <a:t>© Steve Exum 2009, Media Arts, Olympian High School</a:t>
            </a:r>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732865"/>
          </a:xfrm>
        </p:spPr>
        <p:txBody>
          <a:bodyPr anchor="b" anchorCtr="0">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685800" y="3943350"/>
            <a:ext cx="7770813" cy="655544"/>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458F2BFF-CE4E-3646-9E9C-3F70F14B7A78}" type="datetimeFigureOut">
              <a:rPr lang="en-US" smtClean="0"/>
              <a:pPr/>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
        <p:nvSpPr>
          <p:cNvPr id="8" name="Picture Placeholder 7"/>
          <p:cNvSpPr>
            <a:spLocks noGrp="1"/>
          </p:cNvSpPr>
          <p:nvPr>
            <p:ph type="pic" sz="quarter" idx="13"/>
          </p:nvPr>
        </p:nvSpPr>
        <p:spPr>
          <a:xfrm rot="21540000">
            <a:off x="2056197" y="318488"/>
            <a:ext cx="5031609" cy="253185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742950"/>
            <a:ext cx="7770813" cy="1307306"/>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1" y="2067486"/>
            <a:ext cx="7770813" cy="961465"/>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F2BFF-CE4E-3646-9E9C-3F70F14B7A78}" type="datetimeFigureOut">
              <a:rPr lang="en-US" smtClean="0"/>
              <a:pPr/>
              <a:t>4/19/20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90768"/>
            <a:ext cx="7770813" cy="1072403"/>
          </a:xfrm>
        </p:spPr>
        <p:txBody>
          <a:bodyPr/>
          <a:lstStyle/>
          <a:p>
            <a:r>
              <a:rPr lang="en-US"/>
              <a:t>Click to edit Master title style</a:t>
            </a:r>
            <a:endParaRPr/>
          </a:p>
        </p:txBody>
      </p:sp>
      <p:sp>
        <p:nvSpPr>
          <p:cNvPr id="3" name="Content Placeholder 2"/>
          <p:cNvSpPr>
            <a:spLocks noGrp="1"/>
          </p:cNvSpPr>
          <p:nvPr>
            <p:ph sz="half" idx="1"/>
          </p:nvPr>
        </p:nvSpPr>
        <p:spPr>
          <a:xfrm>
            <a:off x="685800" y="1320404"/>
            <a:ext cx="3611880" cy="3274219"/>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44733" y="1320404"/>
            <a:ext cx="3611880" cy="3274219"/>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58F2BFF-CE4E-3646-9E9C-3F70F14B7A78}" type="datetimeFigureOut">
              <a:rPr lang="en-US" smtClean="0"/>
              <a:pPr/>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1" y="90768"/>
            <a:ext cx="7770813" cy="1072403"/>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828800"/>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45526"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5526" y="1828800"/>
            <a:ext cx="3611880" cy="27658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458F2BFF-CE4E-3646-9E9C-3F70F14B7A78}" type="datetimeFigureOut">
              <a:rPr lang="en-US" smtClean="0"/>
              <a:pPr/>
              <a:t>4/19/20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F41B5F-5DE1-A54D-B269-1D5F99F12664}" type="slidenum">
              <a:rPr lang="en-US" smtClean="0"/>
              <a:pPr/>
              <a:t>‹#›</a:t>
            </a:fld>
            <a:endParaRPr lang="en-US"/>
          </a:p>
        </p:txBody>
      </p:sp>
      <p:cxnSp>
        <p:nvCxnSpPr>
          <p:cNvPr id="11" name="Straight Connector 10"/>
          <p:cNvCxnSpPr/>
          <p:nvPr/>
        </p:nvCxnSpPr>
        <p:spPr>
          <a:xfrm>
            <a:off x="786205" y="1643903"/>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1643903"/>
            <a:ext cx="3429000" cy="1191"/>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58F2BFF-CE4E-3646-9E9C-3F70F14B7A78}" type="datetimeFigureOut">
              <a:rPr lang="en-US" smtClean="0"/>
              <a:pPr/>
              <a:t>4/19/20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F2BFF-CE4E-3646-9E9C-3F70F14B7A78}" type="datetimeFigureOut">
              <a:rPr lang="en-US" smtClean="0"/>
              <a:pPr/>
              <a:t>4/19/20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728662"/>
            <a:ext cx="3657600" cy="871538"/>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342901"/>
            <a:ext cx="3657600" cy="4251722"/>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58905" y="1600201"/>
            <a:ext cx="3657600" cy="268605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8F2BFF-CE4E-3646-9E9C-3F70F14B7A78}" type="datetimeFigureOut">
              <a:rPr lang="en-US" smtClean="0"/>
              <a:pPr/>
              <a:t>4/19/20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41B5F-5DE1-A54D-B269-1D5F99F126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90768"/>
            <a:ext cx="7770813" cy="1072403"/>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1" y="1314451"/>
            <a:ext cx="7770813" cy="32801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620435" y="4767263"/>
            <a:ext cx="2133600" cy="273844"/>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458F2BFF-CE4E-3646-9E9C-3F70F14B7A78}" type="datetimeFigureOut">
              <a:rPr lang="en-US" smtClean="0"/>
              <a:pPr/>
              <a:t>4/19/20</a:t>
            </a:fld>
            <a:endParaRPr lang="en-US"/>
          </a:p>
        </p:txBody>
      </p:sp>
      <p:sp>
        <p:nvSpPr>
          <p:cNvPr id="5" name="Footer Placeholder 4"/>
          <p:cNvSpPr>
            <a:spLocks noGrp="1"/>
          </p:cNvSpPr>
          <p:nvPr>
            <p:ph type="ftr" sz="quarter" idx="3"/>
          </p:nvPr>
        </p:nvSpPr>
        <p:spPr>
          <a:xfrm>
            <a:off x="354105" y="4767263"/>
            <a:ext cx="2895600" cy="273844"/>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4767263"/>
            <a:ext cx="685800" cy="273844"/>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7EF41B5F-5DE1-A54D-B269-1D5F99F12664}" type="slidenum">
              <a:rPr lang="en-US" smtClean="0"/>
              <a:pPr/>
              <a:t>‹#›</a:t>
            </a:fld>
            <a:endParaRPr lang="en-US"/>
          </a:p>
        </p:txBody>
      </p:sp>
      <p:pic>
        <p:nvPicPr>
          <p:cNvPr id="7" name="Picture 6" descr="GraphicDesign.jpg"/>
          <p:cNvPicPr>
            <a:picLocks noChangeAspect="1"/>
          </p:cNvPicPr>
          <p:nvPr userDrawn="1"/>
        </p:nvPicPr>
        <p:blipFill>
          <a:blip r:embed="rId16">
            <a:extLst>
              <a:ext uri="{28A0092B-C50C-407E-A947-70E740481C1C}">
                <a14:useLocalDpi xmlns:a14="http://schemas.microsoft.com/office/drawing/2010/main" val="0"/>
              </a:ext>
            </a:extLst>
          </a:blip>
          <a:srcRect l="175" t="34703" r="-175" b="37411"/>
          <a:stretch>
            <a:fillRect/>
          </a:stretch>
        </p:blipFill>
        <p:spPr bwMode="auto">
          <a:xfrm>
            <a:off x="15875" y="4625975"/>
            <a:ext cx="91440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flipV="1">
            <a:off x="0" y="4624388"/>
            <a:ext cx="9144000" cy="7937"/>
          </a:xfrm>
          <a:prstGeom prst="line">
            <a:avLst/>
          </a:prstGeom>
          <a:ln>
            <a:solidFill>
              <a:srgbClr val="FFCB0A"/>
            </a:solidFill>
          </a:ln>
        </p:spPr>
        <p:style>
          <a:lnRef idx="2">
            <a:schemeClr val="accent1"/>
          </a:lnRef>
          <a:fillRef idx="0">
            <a:schemeClr val="accent1"/>
          </a:fillRef>
          <a:effectRef idx="1">
            <a:schemeClr val="accent1"/>
          </a:effectRef>
          <a:fontRef idx="minor">
            <a:schemeClr val="tx1"/>
          </a:fontRef>
        </p:style>
      </p:cxnSp>
      <p:pic>
        <p:nvPicPr>
          <p:cNvPr id="9" name="Picture 9" descr="Eagle_Pantone.eps"/>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8218488" y="4689475"/>
            <a:ext cx="588962" cy="315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4B44E66-02EC-E14E-8A69-DFCF0B8AF75C}"/>
              </a:ext>
            </a:extLst>
          </p:cNvPr>
          <p:cNvSpPr txBox="1"/>
          <p:nvPr userDrawn="1"/>
        </p:nvSpPr>
        <p:spPr>
          <a:xfrm>
            <a:off x="685801" y="4767263"/>
            <a:ext cx="454040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dirty="0"/>
              <a:t>© Steve Exum 2009, Media Arts, Olympian High School</a:t>
            </a:r>
          </a:p>
        </p:txBody>
      </p:sp>
    </p:spTree>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8"/>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8"/>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8"/>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8"/>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8"/>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8"/>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8"/>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4">
                    <a:lumMod val="60000"/>
                    <a:lumOff val="40000"/>
                  </a:schemeClr>
                </a:solidFill>
                <a:latin typeface="Exo Bold"/>
                <a:cs typeface="Exo Bold"/>
              </a:rPr>
              <a:t>The Elements Of Art</a:t>
            </a:r>
          </a:p>
        </p:txBody>
      </p:sp>
      <p:sp>
        <p:nvSpPr>
          <p:cNvPr id="3" name="Subtitle 2"/>
          <p:cNvSpPr>
            <a:spLocks noGrp="1"/>
          </p:cNvSpPr>
          <p:nvPr>
            <p:ph type="subTitle" idx="1"/>
          </p:nvPr>
        </p:nvSpPr>
        <p:spPr/>
        <p:txBody>
          <a:bodyPr/>
          <a:lstStyle/>
          <a:p>
            <a:pPr>
              <a:lnSpc>
                <a:spcPct val="110000"/>
              </a:lnSpc>
              <a:spcBef>
                <a:spcPct val="50000"/>
              </a:spcBef>
            </a:pPr>
            <a:r>
              <a:rPr lang="en-US" dirty="0">
                <a:latin typeface="Exo Bold"/>
                <a:cs typeface="Exo Bold"/>
              </a:rPr>
              <a:t>the building blocks of art and design.</a:t>
            </a:r>
          </a:p>
        </p:txBody>
      </p:sp>
    </p:spTree>
    <p:extLst>
      <p:ext uri="{BB962C8B-B14F-4D97-AF65-F5344CB8AC3E}">
        <p14:creationId xmlns:p14="http://schemas.microsoft.com/office/powerpoint/2010/main" val="13594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0714"/>
            <a:ext cx="4876355"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685801" y="1401856"/>
            <a:ext cx="8212041" cy="3192767"/>
          </a:xfrm>
        </p:spPr>
        <p:txBody>
          <a:bodyPr/>
          <a:lstStyle/>
          <a:p>
            <a:pPr marL="0" indent="0">
              <a:buNone/>
              <a:defRPr/>
            </a:pPr>
            <a:r>
              <a:rPr lang="en-US" sz="2800" dirty="0"/>
              <a:t>To fully understand a painting, a sculpture, or a building, you need to understand a </a:t>
            </a:r>
            <a:r>
              <a:rPr lang="en-US" sz="2800" dirty="0">
                <a:solidFill>
                  <a:schemeClr val="accent4">
                    <a:lumMod val="40000"/>
                    <a:lumOff val="60000"/>
                  </a:schemeClr>
                </a:solidFill>
              </a:rPr>
              <a:t>visual vocabulary </a:t>
            </a:r>
            <a:r>
              <a:rPr lang="en-US" sz="2800" dirty="0"/>
              <a:t>and recognize how it is used to produce successful works of art, or in our case, designs.</a:t>
            </a:r>
          </a:p>
        </p:txBody>
      </p:sp>
      <p:cxnSp>
        <p:nvCxnSpPr>
          <p:cNvPr id="5" name="Straight Connector 4"/>
          <p:cNvCxnSpPr/>
          <p:nvPr/>
        </p:nvCxnSpPr>
        <p:spPr>
          <a:xfrm>
            <a:off x="482267" y="1559429"/>
            <a:ext cx="0" cy="1527274"/>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04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0714"/>
            <a:ext cx="4876355"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685801" y="2015613"/>
            <a:ext cx="2617734" cy="2579010"/>
          </a:xfrm>
        </p:spPr>
        <p:txBody>
          <a:bodyPr>
            <a:normAutofit/>
          </a:bodyPr>
          <a:lstStyle/>
          <a:p>
            <a:pPr marL="0" indent="0">
              <a:buNone/>
              <a:defRPr/>
            </a:pPr>
            <a:r>
              <a:rPr lang="en-US" sz="2800" dirty="0"/>
              <a:t>There are Seven Elements of Art:</a:t>
            </a:r>
          </a:p>
        </p:txBody>
      </p:sp>
      <p:cxnSp>
        <p:nvCxnSpPr>
          <p:cNvPr id="5" name="Straight Connector 4"/>
          <p:cNvCxnSpPr/>
          <p:nvPr/>
        </p:nvCxnSpPr>
        <p:spPr>
          <a:xfrm>
            <a:off x="3552706" y="1085165"/>
            <a:ext cx="0" cy="3183166"/>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3876488" y="1401856"/>
            <a:ext cx="2617734" cy="3192767"/>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defRPr/>
            </a:pPr>
            <a:r>
              <a:rPr lang="en-US" sz="2800" dirty="0">
                <a:solidFill>
                  <a:srgbClr val="F6C16A"/>
                </a:solidFill>
              </a:rPr>
              <a:t>LINE</a:t>
            </a:r>
          </a:p>
          <a:p>
            <a:pPr marL="0" indent="0">
              <a:buFontTx/>
              <a:buNone/>
              <a:defRPr/>
            </a:pPr>
            <a:r>
              <a:rPr lang="en-US" sz="2800" dirty="0">
                <a:solidFill>
                  <a:srgbClr val="F6C16A"/>
                </a:solidFill>
              </a:rPr>
              <a:t>SHAPE</a:t>
            </a:r>
          </a:p>
          <a:p>
            <a:pPr marL="0" indent="0">
              <a:buFontTx/>
              <a:buNone/>
              <a:defRPr/>
            </a:pPr>
            <a:r>
              <a:rPr lang="en-US" sz="2800" dirty="0">
                <a:solidFill>
                  <a:srgbClr val="F6C16A"/>
                </a:solidFill>
              </a:rPr>
              <a:t>SPACE</a:t>
            </a:r>
          </a:p>
          <a:p>
            <a:pPr marL="0" indent="0">
              <a:buFontTx/>
              <a:buNone/>
              <a:defRPr/>
            </a:pPr>
            <a:r>
              <a:rPr lang="en-US" sz="2800" dirty="0">
                <a:solidFill>
                  <a:srgbClr val="F6C16A"/>
                </a:solidFill>
              </a:rPr>
              <a:t>TEXTURE</a:t>
            </a:r>
          </a:p>
        </p:txBody>
      </p:sp>
      <p:sp>
        <p:nvSpPr>
          <p:cNvPr id="8" name="Content Placeholder 2"/>
          <p:cNvSpPr txBox="1">
            <a:spLocks/>
          </p:cNvSpPr>
          <p:nvPr/>
        </p:nvSpPr>
        <p:spPr>
          <a:xfrm>
            <a:off x="5901695" y="1401856"/>
            <a:ext cx="2617734" cy="3192767"/>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defRPr/>
            </a:pPr>
            <a:r>
              <a:rPr lang="en-US" sz="2800" dirty="0">
                <a:solidFill>
                  <a:srgbClr val="F6C16A"/>
                </a:solidFill>
              </a:rPr>
              <a:t>VALUE</a:t>
            </a:r>
          </a:p>
          <a:p>
            <a:pPr marL="0" indent="0">
              <a:buFontTx/>
              <a:buNone/>
              <a:defRPr/>
            </a:pPr>
            <a:r>
              <a:rPr lang="en-US" sz="2800" dirty="0">
                <a:solidFill>
                  <a:srgbClr val="F6C16A"/>
                </a:solidFill>
              </a:rPr>
              <a:t>FORM</a:t>
            </a:r>
          </a:p>
          <a:p>
            <a:pPr marL="0" indent="0">
              <a:buFontTx/>
              <a:buNone/>
              <a:defRPr/>
            </a:pPr>
            <a:r>
              <a:rPr lang="en-US" sz="2800" dirty="0">
                <a:solidFill>
                  <a:srgbClr val="F6C16A"/>
                </a:solidFill>
              </a:rPr>
              <a:t>COLOR</a:t>
            </a:r>
          </a:p>
        </p:txBody>
      </p:sp>
    </p:spTree>
    <p:extLst>
      <p:ext uri="{BB962C8B-B14F-4D97-AF65-F5344CB8AC3E}">
        <p14:creationId xmlns:p14="http://schemas.microsoft.com/office/powerpoint/2010/main" val="33423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fade">
                                      <p:cBhvr>
                                        <p:cTn id="38" dur="500"/>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fade">
                                      <p:cBhvr>
                                        <p:cTn id="43" dur="500"/>
                                        <p:tgtEl>
                                          <p:spTgt spid="8">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fade">
                                      <p:cBhvr>
                                        <p:cTn id="4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0714"/>
            <a:ext cx="4876355"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2523869" y="1401856"/>
            <a:ext cx="6373973" cy="3192767"/>
          </a:xfrm>
        </p:spPr>
        <p:txBody>
          <a:bodyPr>
            <a:noAutofit/>
          </a:bodyPr>
          <a:lstStyle/>
          <a:p>
            <a:pPr marL="0" indent="0">
              <a:buNone/>
            </a:pPr>
            <a:r>
              <a:rPr lang="en-US" sz="2800" dirty="0">
                <a:latin typeface="+mj-lt"/>
                <a:cs typeface="Tahoma"/>
              </a:rPr>
              <a:t>The path of a point moving </a:t>
            </a:r>
            <a:br>
              <a:rPr lang="en-US" sz="2800" dirty="0">
                <a:latin typeface="+mj-lt"/>
                <a:cs typeface="Tahoma"/>
              </a:rPr>
            </a:br>
            <a:r>
              <a:rPr lang="en-US" sz="2800" dirty="0">
                <a:latin typeface="+mj-lt"/>
                <a:cs typeface="Tahoma"/>
              </a:rPr>
              <a:t>through space is a </a:t>
            </a:r>
            <a:r>
              <a:rPr lang="en-US" sz="2800" b="1" dirty="0">
                <a:solidFill>
                  <a:srgbClr val="F9D59B"/>
                </a:solidFill>
                <a:latin typeface="+mj-lt"/>
                <a:cs typeface="Tahoma"/>
              </a:rPr>
              <a:t>LINE</a:t>
            </a:r>
            <a:r>
              <a:rPr lang="en-US" sz="2800" dirty="0">
                <a:latin typeface="+mj-lt"/>
                <a:cs typeface="Tahoma"/>
              </a:rPr>
              <a:t>.</a:t>
            </a:r>
          </a:p>
          <a:p>
            <a:pPr marL="0" indent="0">
              <a:buNone/>
            </a:pPr>
            <a:r>
              <a:rPr lang="en-US" sz="2800" dirty="0">
                <a:latin typeface="+mj-lt"/>
              </a:rPr>
              <a:t>A line is the most basic element of art, </a:t>
            </a:r>
            <a:br>
              <a:rPr lang="en-US" sz="2800" dirty="0">
                <a:latin typeface="+mj-lt"/>
              </a:rPr>
            </a:br>
            <a:r>
              <a:rPr lang="en-US" sz="2800" dirty="0">
                <a:latin typeface="+mj-lt"/>
              </a:rPr>
              <a:t>and is absolutely essential in creating art.</a:t>
            </a:r>
          </a:p>
          <a:p>
            <a:pPr marL="0" indent="0">
              <a:buNone/>
            </a:pPr>
            <a:r>
              <a:rPr lang="en-US" sz="2800" dirty="0">
                <a:latin typeface="+mj-lt"/>
                <a:cs typeface="Tahoma"/>
              </a:rPr>
              <a:t>Lines may be explicit or implied.</a:t>
            </a:r>
          </a:p>
        </p:txBody>
      </p:sp>
      <p:cxnSp>
        <p:nvCxnSpPr>
          <p:cNvPr id="5" name="Straight Connector 4"/>
          <p:cNvCxnSpPr/>
          <p:nvPr/>
        </p:nvCxnSpPr>
        <p:spPr>
          <a:xfrm>
            <a:off x="2175998" y="1401856"/>
            <a:ext cx="0" cy="2761978"/>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578403" y="2017610"/>
            <a:ext cx="2170524" cy="2603994"/>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2800" dirty="0">
                <a:latin typeface="Tahoma"/>
                <a:cs typeface="Tahoma"/>
              </a:rPr>
              <a:t>1. LINE</a:t>
            </a:r>
          </a:p>
        </p:txBody>
      </p:sp>
    </p:spTree>
    <p:extLst>
      <p:ext uri="{BB962C8B-B14F-4D97-AF65-F5344CB8AC3E}">
        <p14:creationId xmlns:p14="http://schemas.microsoft.com/office/powerpoint/2010/main" val="136086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9144000" cy="40989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35652" y="4098925"/>
            <a:ext cx="6476442" cy="779713"/>
          </a:xfrm>
          <a:prstGeom prst="rect">
            <a:avLst/>
          </a:prstGeom>
          <a:noFill/>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3600" dirty="0">
                <a:latin typeface="Exo DemiBold"/>
                <a:cs typeface="Exo DemiBold"/>
              </a:rPr>
              <a:t>  </a:t>
            </a:r>
            <a:r>
              <a:rPr lang="en-US" sz="3600" dirty="0">
                <a:solidFill>
                  <a:srgbClr val="F6C16A"/>
                </a:solidFill>
                <a:latin typeface="Exo DemiBold"/>
                <a:cs typeface="Exo DemiBold"/>
              </a:rPr>
              <a:t>Line - explicit</a:t>
            </a:r>
          </a:p>
        </p:txBody>
      </p:sp>
      <p:sp>
        <p:nvSpPr>
          <p:cNvPr id="8" name="TextBox 7"/>
          <p:cNvSpPr txBox="1"/>
          <p:nvPr/>
        </p:nvSpPr>
        <p:spPr>
          <a:xfrm>
            <a:off x="6671373" y="4119945"/>
            <a:ext cx="2362121" cy="461665"/>
          </a:xfrm>
          <a:prstGeom prst="rect">
            <a:avLst/>
          </a:prstGeom>
          <a:noFill/>
        </p:spPr>
        <p:txBody>
          <a:bodyPr wrap="square" rtlCol="0">
            <a:spAutoFit/>
          </a:bodyPr>
          <a:lstStyle/>
          <a:p>
            <a:r>
              <a:rPr lang="en-US" sz="1200" dirty="0"/>
              <a:t>Henri Matisse</a:t>
            </a:r>
          </a:p>
          <a:p>
            <a:r>
              <a:rPr lang="en-US" sz="1200" dirty="0"/>
              <a:t>Madonna and Child  ·  1950 - 1951</a:t>
            </a:r>
          </a:p>
        </p:txBody>
      </p:sp>
      <p:pic>
        <p:nvPicPr>
          <p:cNvPr id="4" name="Picture 3" descr="matisse43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694" y="0"/>
            <a:ext cx="3239232" cy="4101678"/>
          </a:xfrm>
          <a:prstGeom prst="rect">
            <a:avLst/>
          </a:prstGeom>
        </p:spPr>
      </p:pic>
    </p:spTree>
    <p:extLst>
      <p:ext uri="{BB962C8B-B14F-4D97-AF65-F5344CB8AC3E}">
        <p14:creationId xmlns:p14="http://schemas.microsoft.com/office/powerpoint/2010/main" val="230479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35652" y="4025761"/>
            <a:ext cx="6476442" cy="779713"/>
          </a:xfrm>
          <a:prstGeom prst="rect">
            <a:avLst/>
          </a:prstGeom>
          <a:noFill/>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3600" dirty="0">
                <a:latin typeface="Exo DemiBold"/>
                <a:cs typeface="Exo DemiBold"/>
              </a:rPr>
              <a:t>  Line - implied</a:t>
            </a:r>
          </a:p>
        </p:txBody>
      </p:sp>
      <p:pic>
        <p:nvPicPr>
          <p:cNvPr id="2" name="Picture 1" descr="starry-night.jpg"/>
          <p:cNvPicPr>
            <a:picLocks noChangeAspect="1"/>
          </p:cNvPicPr>
          <p:nvPr/>
        </p:nvPicPr>
        <p:blipFill rotWithShape="1">
          <a:blip r:embed="rId3">
            <a:extLst>
              <a:ext uri="{28A0092B-C50C-407E-A947-70E740481C1C}">
                <a14:useLocalDpi xmlns:a14="http://schemas.microsoft.com/office/drawing/2010/main" val="0"/>
              </a:ext>
            </a:extLst>
          </a:blip>
          <a:srcRect t="32926" b="8605"/>
          <a:stretch/>
        </p:blipFill>
        <p:spPr>
          <a:xfrm>
            <a:off x="0" y="-1"/>
            <a:ext cx="9144000" cy="4098925"/>
          </a:xfrm>
          <a:prstGeom prst="rect">
            <a:avLst/>
          </a:prstGeom>
        </p:spPr>
      </p:pic>
      <p:pic>
        <p:nvPicPr>
          <p:cNvPr id="7" name="Picture 6" descr="Hopper_morning-sun.jpg"/>
          <p:cNvPicPr>
            <a:picLocks noChangeAspect="1"/>
          </p:cNvPicPr>
          <p:nvPr/>
        </p:nvPicPr>
        <p:blipFill rotWithShape="1">
          <a:blip r:embed="rId4">
            <a:extLst>
              <a:ext uri="{28A0092B-C50C-407E-A947-70E740481C1C}">
                <a14:useLocalDpi xmlns:a14="http://schemas.microsoft.com/office/drawing/2010/main" val="0"/>
              </a:ext>
            </a:extLst>
          </a:blip>
          <a:srcRect l="2197" t="32675" r="3648" b="2672"/>
          <a:stretch/>
        </p:blipFill>
        <p:spPr>
          <a:xfrm>
            <a:off x="0" y="-1"/>
            <a:ext cx="9143999" cy="4098925"/>
          </a:xfrm>
          <a:prstGeom prst="rect">
            <a:avLst/>
          </a:prstGeom>
        </p:spPr>
      </p:pic>
      <p:pic>
        <p:nvPicPr>
          <p:cNvPr id="4" name="Picture 3" descr="Implied_Lines.jpg"/>
          <p:cNvPicPr>
            <a:picLocks noChangeAspect="1"/>
          </p:cNvPicPr>
          <p:nvPr/>
        </p:nvPicPr>
        <p:blipFill rotWithShape="1">
          <a:blip r:embed="rId5">
            <a:extLst>
              <a:ext uri="{28A0092B-C50C-407E-A947-70E740481C1C}">
                <a14:useLocalDpi xmlns:a14="http://schemas.microsoft.com/office/drawing/2010/main" val="0"/>
              </a:ext>
            </a:extLst>
          </a:blip>
          <a:srcRect t="8762" b="11546"/>
          <a:stretch/>
        </p:blipFill>
        <p:spPr>
          <a:xfrm>
            <a:off x="0" y="-1"/>
            <a:ext cx="9143999" cy="4098925"/>
          </a:xfrm>
          <a:prstGeom prst="rect">
            <a:avLst/>
          </a:prstGeom>
        </p:spPr>
      </p:pic>
    </p:spTree>
    <p:extLst>
      <p:ext uri="{BB962C8B-B14F-4D97-AF65-F5344CB8AC3E}">
        <p14:creationId xmlns:p14="http://schemas.microsoft.com/office/powerpoint/2010/main" val="290080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570714"/>
            <a:ext cx="2438488"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7" name="Content Placeholder 2"/>
          <p:cNvSpPr>
            <a:spLocks noGrp="1"/>
          </p:cNvSpPr>
          <p:nvPr>
            <p:ph idx="1"/>
          </p:nvPr>
        </p:nvSpPr>
        <p:spPr>
          <a:xfrm>
            <a:off x="685801" y="1401856"/>
            <a:ext cx="2617734" cy="3192767"/>
          </a:xfrm>
        </p:spPr>
        <p:txBody>
          <a:bodyPr>
            <a:normAutofit/>
          </a:bodyPr>
          <a:lstStyle/>
          <a:p>
            <a:pPr marL="0" indent="0">
              <a:buNone/>
              <a:defRPr/>
            </a:pPr>
            <a:r>
              <a:rPr lang="en-US" sz="2800" dirty="0"/>
              <a:t>Characteristics of a Line</a:t>
            </a:r>
          </a:p>
        </p:txBody>
      </p:sp>
      <p:cxnSp>
        <p:nvCxnSpPr>
          <p:cNvPr id="8" name="Straight Connector 7"/>
          <p:cNvCxnSpPr/>
          <p:nvPr/>
        </p:nvCxnSpPr>
        <p:spPr>
          <a:xfrm>
            <a:off x="3552706" y="1085165"/>
            <a:ext cx="0" cy="3183166"/>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3876488" y="1086797"/>
            <a:ext cx="1413767" cy="752046"/>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Clr>
                <a:srgbClr val="C00000"/>
              </a:buClr>
              <a:buNone/>
              <a:defRPr/>
            </a:pPr>
            <a:r>
              <a:rPr lang="en-US" sz="2800" b="1" dirty="0">
                <a:solidFill>
                  <a:schemeClr val="accent4">
                    <a:lumMod val="40000"/>
                    <a:lumOff val="60000"/>
                  </a:schemeClr>
                </a:solidFill>
                <a:latin typeface="+mj-lt"/>
              </a:rPr>
              <a:t>WIDTH</a:t>
            </a:r>
            <a:r>
              <a:rPr lang="en-US" sz="2800" dirty="0">
                <a:latin typeface="+mj-lt"/>
              </a:rPr>
              <a:t> </a:t>
            </a:r>
          </a:p>
        </p:txBody>
      </p:sp>
      <p:cxnSp>
        <p:nvCxnSpPr>
          <p:cNvPr id="11" name="Straight Connector 10"/>
          <p:cNvCxnSpPr/>
          <p:nvPr/>
        </p:nvCxnSpPr>
        <p:spPr>
          <a:xfrm>
            <a:off x="5562156" y="2142780"/>
            <a:ext cx="2459566" cy="0"/>
          </a:xfrm>
          <a:prstGeom prst="line">
            <a:avLst/>
          </a:prstGeom>
          <a:ln w="76200" cmpd="sng">
            <a:solidFill>
              <a:srgbClr val="F6C16A"/>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562156" y="2924907"/>
            <a:ext cx="2459566" cy="0"/>
          </a:xfrm>
          <a:prstGeom prst="line">
            <a:avLst/>
          </a:prstGeom>
          <a:ln>
            <a:solidFill>
              <a:srgbClr val="F6C16A"/>
            </a:solidFill>
          </a:ln>
        </p:spPr>
        <p:style>
          <a:lnRef idx="2">
            <a:schemeClr val="accent1"/>
          </a:lnRef>
          <a:fillRef idx="0">
            <a:schemeClr val="accent1"/>
          </a:fillRef>
          <a:effectRef idx="1">
            <a:schemeClr val="accent1"/>
          </a:effectRef>
          <a:fontRef idx="minor">
            <a:schemeClr val="tx1"/>
          </a:fontRef>
        </p:style>
      </p:cxnSp>
      <p:sp>
        <p:nvSpPr>
          <p:cNvPr id="12" name="Isosceles Triangle 11"/>
          <p:cNvSpPr/>
          <p:nvPr/>
        </p:nvSpPr>
        <p:spPr>
          <a:xfrm rot="5400000">
            <a:off x="6683059" y="2365178"/>
            <a:ext cx="217755" cy="2459569"/>
          </a:xfrm>
          <a:prstGeom prst="triangle">
            <a:avLst/>
          </a:prstGeom>
          <a:solidFill>
            <a:schemeClr val="accent4">
              <a:lumMod val="60000"/>
              <a:lumOff val="4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876488" y="2625799"/>
            <a:ext cx="1207643" cy="523220"/>
          </a:xfrm>
          <a:prstGeom prst="rect">
            <a:avLst/>
          </a:prstGeom>
          <a:noFill/>
        </p:spPr>
        <p:txBody>
          <a:bodyPr wrap="square" rtlCol="0">
            <a:spAutoFit/>
          </a:bodyPr>
          <a:lstStyle/>
          <a:p>
            <a:pPr>
              <a:buClr>
                <a:srgbClr val="C00000"/>
              </a:buClr>
              <a:defRPr/>
            </a:pPr>
            <a:r>
              <a:rPr lang="en-US" sz="2800" dirty="0"/>
              <a:t>Thin</a:t>
            </a:r>
          </a:p>
        </p:txBody>
      </p:sp>
      <p:sp>
        <p:nvSpPr>
          <p:cNvPr id="4" name="TextBox 3"/>
          <p:cNvSpPr txBox="1"/>
          <p:nvPr/>
        </p:nvSpPr>
        <p:spPr>
          <a:xfrm>
            <a:off x="3809919" y="3303730"/>
            <a:ext cx="1752233" cy="800219"/>
          </a:xfrm>
          <a:prstGeom prst="rect">
            <a:avLst/>
          </a:prstGeom>
          <a:noFill/>
        </p:spPr>
        <p:txBody>
          <a:bodyPr wrap="square" rtlCol="0">
            <a:spAutoFit/>
          </a:bodyPr>
          <a:lstStyle/>
          <a:p>
            <a:r>
              <a:rPr lang="en-US" sz="2800" dirty="0"/>
              <a:t>Tapering</a:t>
            </a:r>
          </a:p>
          <a:p>
            <a:endParaRPr lang="en-US" dirty="0"/>
          </a:p>
        </p:txBody>
      </p:sp>
      <p:sp>
        <p:nvSpPr>
          <p:cNvPr id="5" name="TextBox 4"/>
          <p:cNvSpPr txBox="1"/>
          <p:nvPr/>
        </p:nvSpPr>
        <p:spPr>
          <a:xfrm>
            <a:off x="3876488" y="1838843"/>
            <a:ext cx="1413767" cy="800219"/>
          </a:xfrm>
          <a:prstGeom prst="rect">
            <a:avLst/>
          </a:prstGeom>
          <a:noFill/>
        </p:spPr>
        <p:txBody>
          <a:bodyPr wrap="square" rtlCol="0">
            <a:spAutoFit/>
          </a:bodyPr>
          <a:lstStyle/>
          <a:p>
            <a:r>
              <a:rPr lang="en-US" sz="2800" dirty="0"/>
              <a:t>Thick</a:t>
            </a:r>
          </a:p>
          <a:p>
            <a:endParaRPr lang="en-US" dirty="0"/>
          </a:p>
        </p:txBody>
      </p:sp>
    </p:spTree>
    <p:extLst>
      <p:ext uri="{BB962C8B-B14F-4D97-AF65-F5344CB8AC3E}">
        <p14:creationId xmlns:p14="http://schemas.microsoft.com/office/powerpoint/2010/main" val="236880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12" grpId="0" animBg="1"/>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0714"/>
            <a:ext cx="4876355"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7" name="Content Placeholder 2"/>
          <p:cNvSpPr>
            <a:spLocks noGrp="1"/>
          </p:cNvSpPr>
          <p:nvPr>
            <p:ph idx="1"/>
          </p:nvPr>
        </p:nvSpPr>
        <p:spPr>
          <a:xfrm>
            <a:off x="685801" y="1401856"/>
            <a:ext cx="2617734" cy="3192767"/>
          </a:xfrm>
        </p:spPr>
        <p:txBody>
          <a:bodyPr>
            <a:normAutofit/>
          </a:bodyPr>
          <a:lstStyle/>
          <a:p>
            <a:pPr marL="0" indent="0">
              <a:buNone/>
              <a:defRPr/>
            </a:pPr>
            <a:r>
              <a:rPr lang="en-US" sz="2800" dirty="0"/>
              <a:t>Characteristics of a Line</a:t>
            </a:r>
          </a:p>
        </p:txBody>
      </p:sp>
      <p:cxnSp>
        <p:nvCxnSpPr>
          <p:cNvPr id="8" name="Straight Connector 7"/>
          <p:cNvCxnSpPr/>
          <p:nvPr/>
        </p:nvCxnSpPr>
        <p:spPr>
          <a:xfrm>
            <a:off x="3552706" y="762000"/>
            <a:ext cx="0" cy="3832623"/>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3876488" y="570714"/>
            <a:ext cx="4474784" cy="402390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118872">
              <a:lnSpc>
                <a:spcPct val="150000"/>
              </a:lnSpc>
              <a:buClr>
                <a:srgbClr val="C00000"/>
              </a:buClr>
              <a:buNone/>
              <a:defRPr/>
            </a:pPr>
            <a:r>
              <a:rPr lang="en-US" sz="2800" b="1" dirty="0">
                <a:solidFill>
                  <a:schemeClr val="accent4">
                    <a:lumMod val="60000"/>
                    <a:lumOff val="40000"/>
                  </a:schemeClr>
                </a:solidFill>
              </a:rPr>
              <a:t>LENGTH</a:t>
            </a:r>
            <a:endParaRPr lang="en-US" sz="2800" dirty="0">
              <a:solidFill>
                <a:schemeClr val="accent4">
                  <a:lumMod val="60000"/>
                  <a:lumOff val="40000"/>
                </a:schemeClr>
              </a:solidFill>
            </a:endParaRPr>
          </a:p>
          <a:p>
            <a:pPr marL="118872">
              <a:lnSpc>
                <a:spcPct val="150000"/>
              </a:lnSpc>
              <a:buClr>
                <a:srgbClr val="C00000"/>
              </a:buClr>
              <a:buNone/>
              <a:defRPr/>
            </a:pPr>
            <a:r>
              <a:rPr lang="en-US" sz="2800" dirty="0"/>
              <a:t>Long</a:t>
            </a:r>
          </a:p>
          <a:p>
            <a:pPr marL="118872">
              <a:lnSpc>
                <a:spcPct val="150000"/>
              </a:lnSpc>
              <a:buClr>
                <a:srgbClr val="C00000"/>
              </a:buClr>
              <a:buNone/>
              <a:defRPr/>
            </a:pPr>
            <a:r>
              <a:rPr lang="en-US" sz="2800" dirty="0"/>
              <a:t>Short</a:t>
            </a:r>
          </a:p>
          <a:p>
            <a:pPr marL="118872">
              <a:lnSpc>
                <a:spcPct val="150000"/>
              </a:lnSpc>
              <a:buClr>
                <a:srgbClr val="C00000"/>
              </a:buClr>
              <a:buNone/>
              <a:defRPr/>
            </a:pPr>
            <a:r>
              <a:rPr lang="en-US" sz="2800" dirty="0"/>
              <a:t>Continuous</a:t>
            </a:r>
          </a:p>
          <a:p>
            <a:pPr marL="118872">
              <a:lnSpc>
                <a:spcPct val="150000"/>
              </a:lnSpc>
              <a:buClr>
                <a:srgbClr val="C00000"/>
              </a:buClr>
              <a:buNone/>
              <a:defRPr/>
            </a:pPr>
            <a:r>
              <a:rPr lang="en-US" sz="2800" dirty="0"/>
              <a:t>Broken </a:t>
            </a:r>
          </a:p>
          <a:p>
            <a:pPr marL="0" indent="0">
              <a:buClr>
                <a:srgbClr val="C00000"/>
              </a:buClr>
              <a:buNone/>
              <a:defRPr/>
            </a:pPr>
            <a:endParaRPr lang="en-US" sz="2800" dirty="0">
              <a:latin typeface="+mj-lt"/>
            </a:endParaRPr>
          </a:p>
        </p:txBody>
      </p:sp>
      <p:cxnSp>
        <p:nvCxnSpPr>
          <p:cNvPr id="14" name="Straight Connector 13"/>
          <p:cNvCxnSpPr/>
          <p:nvPr/>
        </p:nvCxnSpPr>
        <p:spPr>
          <a:xfrm>
            <a:off x="5562156" y="2483556"/>
            <a:ext cx="637586" cy="0"/>
          </a:xfrm>
          <a:prstGeom prst="line">
            <a:avLst/>
          </a:prstGeom>
          <a:ln>
            <a:solidFill>
              <a:srgbClr val="F6C16A"/>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562156" y="4268331"/>
            <a:ext cx="334791" cy="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199742" y="4271443"/>
            <a:ext cx="334791" cy="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834216" y="4271443"/>
            <a:ext cx="334791" cy="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471802" y="4274555"/>
            <a:ext cx="334791" cy="0"/>
          </a:xfrm>
          <a:prstGeom prst="line">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527946" y="1777550"/>
            <a:ext cx="3130862" cy="0"/>
          </a:xfrm>
          <a:prstGeom prst="line">
            <a:avLst/>
          </a:prstGeom>
          <a:ln>
            <a:solidFill>
              <a:srgbClr val="F6C16A"/>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0" y="3377682"/>
            <a:ext cx="9144000" cy="0"/>
          </a:xfrm>
          <a:prstGeom prst="line">
            <a:avLst/>
          </a:prstGeom>
          <a:ln>
            <a:solidFill>
              <a:srgbClr val="F6C16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80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0714"/>
            <a:ext cx="4876355"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7" name="Content Placeholder 2"/>
          <p:cNvSpPr>
            <a:spLocks noGrp="1"/>
          </p:cNvSpPr>
          <p:nvPr>
            <p:ph idx="1"/>
          </p:nvPr>
        </p:nvSpPr>
        <p:spPr>
          <a:xfrm>
            <a:off x="685801" y="2200893"/>
            <a:ext cx="2617734" cy="2393730"/>
          </a:xfrm>
        </p:spPr>
        <p:txBody>
          <a:bodyPr>
            <a:normAutofit/>
          </a:bodyPr>
          <a:lstStyle/>
          <a:p>
            <a:pPr marL="0" indent="0">
              <a:buNone/>
              <a:defRPr/>
            </a:pPr>
            <a:r>
              <a:rPr lang="en-US" sz="2800" dirty="0"/>
              <a:t>Characteristics of a Line</a:t>
            </a:r>
          </a:p>
        </p:txBody>
      </p:sp>
      <p:cxnSp>
        <p:nvCxnSpPr>
          <p:cNvPr id="8" name="Straight Connector 7"/>
          <p:cNvCxnSpPr/>
          <p:nvPr/>
        </p:nvCxnSpPr>
        <p:spPr>
          <a:xfrm>
            <a:off x="3552706" y="858416"/>
            <a:ext cx="0" cy="3736207"/>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3876488" y="570714"/>
            <a:ext cx="4474784" cy="402390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118872">
              <a:lnSpc>
                <a:spcPct val="150000"/>
              </a:lnSpc>
              <a:buClr>
                <a:srgbClr val="C00000"/>
              </a:buClr>
              <a:buNone/>
              <a:defRPr/>
            </a:pPr>
            <a:r>
              <a:rPr lang="en-US" sz="2800" b="1" dirty="0">
                <a:solidFill>
                  <a:schemeClr val="accent4">
                    <a:lumMod val="60000"/>
                    <a:lumOff val="40000"/>
                  </a:schemeClr>
                </a:solidFill>
              </a:rPr>
              <a:t>DIRECTION</a:t>
            </a:r>
            <a:br>
              <a:rPr lang="en-US" sz="2800" dirty="0">
                <a:solidFill>
                  <a:schemeClr val="accent4">
                    <a:lumMod val="60000"/>
                    <a:lumOff val="40000"/>
                  </a:schemeClr>
                </a:solidFill>
              </a:rPr>
            </a:br>
            <a:r>
              <a:rPr lang="en-US" sz="2800" dirty="0"/>
              <a:t>H</a:t>
            </a:r>
            <a:r>
              <a:rPr lang="en-US" sz="2400" dirty="0"/>
              <a:t>orizontal</a:t>
            </a:r>
            <a:br>
              <a:rPr lang="en-US" sz="2400" dirty="0"/>
            </a:br>
            <a:r>
              <a:rPr lang="en-US" sz="2400" dirty="0"/>
              <a:t>Vertical</a:t>
            </a:r>
            <a:br>
              <a:rPr lang="en-US" sz="2400" dirty="0"/>
            </a:br>
            <a:r>
              <a:rPr lang="en-US" sz="2400" dirty="0"/>
              <a:t>Diagonal</a:t>
            </a:r>
            <a:br>
              <a:rPr lang="en-US" sz="2400" dirty="0"/>
            </a:br>
            <a:r>
              <a:rPr lang="en-US" sz="2400" dirty="0"/>
              <a:t>Curvilinear</a:t>
            </a:r>
            <a:br>
              <a:rPr lang="en-US" sz="2400" dirty="0"/>
            </a:br>
            <a:r>
              <a:rPr lang="en-US" sz="2400" dirty="0"/>
              <a:t>Perpendicular</a:t>
            </a:r>
            <a:br>
              <a:rPr lang="en-US" sz="2400" dirty="0"/>
            </a:br>
            <a:r>
              <a:rPr lang="en-US" sz="2400" dirty="0"/>
              <a:t>Parallel</a:t>
            </a:r>
            <a:br>
              <a:rPr lang="en-US" sz="2400" dirty="0"/>
            </a:br>
            <a:r>
              <a:rPr lang="en-US" sz="2400" dirty="0"/>
              <a:t>Zigzag </a:t>
            </a:r>
          </a:p>
        </p:txBody>
      </p:sp>
      <p:cxnSp>
        <p:nvCxnSpPr>
          <p:cNvPr id="14" name="Straight Connector 13"/>
          <p:cNvCxnSpPr/>
          <p:nvPr/>
        </p:nvCxnSpPr>
        <p:spPr>
          <a:xfrm flipV="1">
            <a:off x="5896947" y="1755286"/>
            <a:ext cx="0" cy="445607"/>
          </a:xfrm>
          <a:prstGeom prst="line">
            <a:avLst/>
          </a:prstGeom>
          <a:ln>
            <a:solidFill>
              <a:srgbClr val="F6C16A"/>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96947" y="1532483"/>
            <a:ext cx="2761861" cy="0"/>
          </a:xfrm>
          <a:prstGeom prst="line">
            <a:avLst/>
          </a:prstGeom>
          <a:ln>
            <a:solidFill>
              <a:srgbClr val="F6C16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957149" y="2130490"/>
            <a:ext cx="485186" cy="445608"/>
          </a:xfrm>
          <a:prstGeom prst="line">
            <a:avLst/>
          </a:prstGeom>
          <a:ln>
            <a:solidFill>
              <a:srgbClr val="F6C16A"/>
            </a:solidFill>
          </a:ln>
        </p:spPr>
        <p:style>
          <a:lnRef idx="2">
            <a:schemeClr val="accent1"/>
          </a:lnRef>
          <a:fillRef idx="0">
            <a:schemeClr val="accent1"/>
          </a:fillRef>
          <a:effectRef idx="1">
            <a:schemeClr val="accent1"/>
          </a:effectRef>
          <a:fontRef idx="minor">
            <a:schemeClr val="tx1"/>
          </a:fontRef>
        </p:style>
      </p:cxnSp>
      <p:sp>
        <p:nvSpPr>
          <p:cNvPr id="26" name="Freeform 25"/>
          <p:cNvSpPr/>
          <p:nvPr/>
        </p:nvSpPr>
        <p:spPr>
          <a:xfrm>
            <a:off x="5747657" y="2693437"/>
            <a:ext cx="3001347" cy="311021"/>
          </a:xfrm>
          <a:custGeom>
            <a:avLst/>
            <a:gdLst>
              <a:gd name="connsiteX0" fmla="*/ 0 w 3001347"/>
              <a:gd name="connsiteY0" fmla="*/ 236376 h 311021"/>
              <a:gd name="connsiteX1" fmla="*/ 261257 w 3001347"/>
              <a:gd name="connsiteY1" fmla="*/ 49764 h 311021"/>
              <a:gd name="connsiteX2" fmla="*/ 839755 w 3001347"/>
              <a:gd name="connsiteY2" fmla="*/ 273698 h 311021"/>
              <a:gd name="connsiteX3" fmla="*/ 1399592 w 3001347"/>
              <a:gd name="connsiteY3" fmla="*/ 12441 h 311021"/>
              <a:gd name="connsiteX4" fmla="*/ 1866123 w 3001347"/>
              <a:gd name="connsiteY4" fmla="*/ 311021 h 311021"/>
              <a:gd name="connsiteX5" fmla="*/ 2556588 w 3001347"/>
              <a:gd name="connsiteY5" fmla="*/ 12441 h 311021"/>
              <a:gd name="connsiteX6" fmla="*/ 2929812 w 3001347"/>
              <a:gd name="connsiteY6" fmla="*/ 236376 h 311021"/>
              <a:gd name="connsiteX7" fmla="*/ 2985796 w 3001347"/>
              <a:gd name="connsiteY7" fmla="*/ 236376 h 31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1347" h="311021">
                <a:moveTo>
                  <a:pt x="0" y="236376"/>
                </a:moveTo>
                <a:cubicBezTo>
                  <a:pt x="60649" y="139960"/>
                  <a:pt x="121298" y="43544"/>
                  <a:pt x="261257" y="49764"/>
                </a:cubicBezTo>
                <a:cubicBezTo>
                  <a:pt x="401216" y="55984"/>
                  <a:pt x="650033" y="279918"/>
                  <a:pt x="839755" y="273698"/>
                </a:cubicBezTo>
                <a:cubicBezTo>
                  <a:pt x="1029477" y="267478"/>
                  <a:pt x="1228531" y="6221"/>
                  <a:pt x="1399592" y="12441"/>
                </a:cubicBezTo>
                <a:cubicBezTo>
                  <a:pt x="1570653" y="18662"/>
                  <a:pt x="1673290" y="311021"/>
                  <a:pt x="1866123" y="311021"/>
                </a:cubicBezTo>
                <a:cubicBezTo>
                  <a:pt x="2058956" y="311021"/>
                  <a:pt x="2379307" y="24882"/>
                  <a:pt x="2556588" y="12441"/>
                </a:cubicBezTo>
                <a:cubicBezTo>
                  <a:pt x="2733869" y="0"/>
                  <a:pt x="2858277" y="199054"/>
                  <a:pt x="2929812" y="236376"/>
                </a:cubicBezTo>
                <a:cubicBezTo>
                  <a:pt x="3001347" y="273698"/>
                  <a:pt x="2993571" y="255037"/>
                  <a:pt x="2985796" y="236376"/>
                </a:cubicBezTo>
              </a:path>
            </a:pathLst>
          </a:cu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7" name="Straight Connector 26"/>
          <p:cNvCxnSpPr/>
          <p:nvPr/>
        </p:nvCxnSpPr>
        <p:spPr>
          <a:xfrm flipV="1">
            <a:off x="6199742" y="3023119"/>
            <a:ext cx="0" cy="445607"/>
          </a:xfrm>
          <a:prstGeom prst="line">
            <a:avLst/>
          </a:prstGeom>
          <a:ln>
            <a:solidFill>
              <a:srgbClr val="F6C16A"/>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788076" y="3468726"/>
            <a:ext cx="1683726" cy="0"/>
          </a:xfrm>
          <a:prstGeom prst="line">
            <a:avLst/>
          </a:prstGeom>
          <a:ln>
            <a:solidFill>
              <a:srgbClr val="F6C16A"/>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809849" y="3845058"/>
            <a:ext cx="1683726" cy="0"/>
          </a:xfrm>
          <a:prstGeom prst="line">
            <a:avLst/>
          </a:prstGeom>
          <a:ln>
            <a:solidFill>
              <a:srgbClr val="F6C16A"/>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812961" y="3978797"/>
            <a:ext cx="1683726" cy="0"/>
          </a:xfrm>
          <a:prstGeom prst="line">
            <a:avLst/>
          </a:prstGeom>
          <a:ln>
            <a:solidFill>
              <a:srgbClr val="F6C16A"/>
            </a:solidFill>
          </a:ln>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flipV="1">
            <a:off x="5788076" y="4236098"/>
            <a:ext cx="914400" cy="358525"/>
          </a:xfrm>
          <a:prstGeom prst="bentConnector3">
            <a:avLst>
              <a:gd name="adj1" fmla="val 50000"/>
            </a:avLst>
          </a:prstGeom>
          <a:ln>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801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8646" y="3123476"/>
            <a:ext cx="7865806" cy="1477328"/>
          </a:xfrm>
          <a:prstGeom prst="rect">
            <a:avLst/>
          </a:prstGeom>
          <a:noFill/>
        </p:spPr>
        <p:txBody>
          <a:bodyPr wrap="square" rtlCol="0">
            <a:spAutoFit/>
          </a:bodyPr>
          <a:lstStyle/>
          <a:p>
            <a:r>
              <a:rPr lang="en-US" dirty="0">
                <a:solidFill>
                  <a:srgbClr val="F6C16A"/>
                </a:solidFill>
                <a:latin typeface="Exo Regular"/>
                <a:cs typeface="Exo Regular"/>
              </a:rPr>
              <a:t>HORIZONTAL LINE </a:t>
            </a:r>
            <a:r>
              <a:rPr lang="en-US" dirty="0"/>
              <a:t>suggests a feeling of rest or repose. Objects parallel to the earth are at rest in relation to gravity. Therefore compositions in which horizontal lines dominate tend to be quiet and restful in feeling. One of the hallmarks of Frank Lloyd Wright's architectural style is its use of strong horizontal elements which stress the relationship of the structure to the land. </a:t>
            </a:r>
            <a:endParaRPr lang="en-US" dirty="0">
              <a:latin typeface="Exo Regular"/>
              <a:cs typeface="Exo Regular"/>
            </a:endParaRPr>
          </a:p>
        </p:txBody>
      </p:sp>
      <p:pic>
        <p:nvPicPr>
          <p:cNvPr id="9" name="Picture 8" descr="HORIZONTAL LINES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253" y="246151"/>
            <a:ext cx="5003390" cy="2827302"/>
          </a:xfrm>
          <a:prstGeom prst="rect">
            <a:avLst/>
          </a:prstGeom>
          <a:effectLst>
            <a:outerShdw blurRad="247650" dist="50800" dir="4500000" sx="102000" sy="102000" algn="tl" rotWithShape="0">
              <a:srgbClr val="000000">
                <a:alpha val="48000"/>
              </a:srgbClr>
            </a:outerShdw>
          </a:effectLst>
        </p:spPr>
      </p:pic>
      <p:pic>
        <p:nvPicPr>
          <p:cNvPr id="2" name="Picture 1" descr="wright.gif"/>
          <p:cNvPicPr>
            <a:picLocks noChangeAspect="1"/>
          </p:cNvPicPr>
          <p:nvPr/>
        </p:nvPicPr>
        <p:blipFill rotWithShape="1">
          <a:blip r:embed="rId3">
            <a:extLst>
              <a:ext uri="{28A0092B-C50C-407E-A947-70E740481C1C}">
                <a14:useLocalDpi xmlns:a14="http://schemas.microsoft.com/office/drawing/2010/main" val="0"/>
              </a:ext>
            </a:extLst>
          </a:blip>
          <a:srcRect b="20217"/>
          <a:stretch/>
        </p:blipFill>
        <p:spPr>
          <a:xfrm>
            <a:off x="1035254" y="246150"/>
            <a:ext cx="5003392" cy="2827303"/>
          </a:xfrm>
          <a:prstGeom prst="rect">
            <a:avLst/>
          </a:prstGeom>
        </p:spPr>
      </p:pic>
    </p:spTree>
    <p:extLst>
      <p:ext uri="{BB962C8B-B14F-4D97-AF65-F5344CB8AC3E}">
        <p14:creationId xmlns:p14="http://schemas.microsoft.com/office/powerpoint/2010/main" val="35433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8645" y="3163254"/>
            <a:ext cx="7767484" cy="1477328"/>
          </a:xfrm>
          <a:prstGeom prst="rect">
            <a:avLst/>
          </a:prstGeom>
          <a:noFill/>
        </p:spPr>
        <p:txBody>
          <a:bodyPr wrap="square" rtlCol="0">
            <a:spAutoFit/>
          </a:bodyPr>
          <a:lstStyle/>
          <a:p>
            <a:r>
              <a:rPr lang="en-US" dirty="0">
                <a:solidFill>
                  <a:schemeClr val="accent4">
                    <a:lumMod val="60000"/>
                    <a:lumOff val="40000"/>
                  </a:schemeClr>
                </a:solidFill>
                <a:latin typeface="Exo Regular"/>
                <a:cs typeface="Exo Regular"/>
              </a:rPr>
              <a:t>VERTICAL LINES </a:t>
            </a:r>
            <a:r>
              <a:rPr lang="en-US" dirty="0"/>
              <a:t>communicate a feeling of loftiness and spirituality. Vertical lines seem to extend upwards beyond human reach, toward the sky. They often dominate public architecture, from cathedrals to corporate headquarters. Extended perpendicular lines suggest an overpowering grandeur, beyond ordinary human measure. </a:t>
            </a:r>
            <a:endParaRPr lang="en-US" dirty="0">
              <a:latin typeface="Exo Regular"/>
              <a:cs typeface="Exo Regular"/>
            </a:endParaRPr>
          </a:p>
        </p:txBody>
      </p:sp>
      <p:pic>
        <p:nvPicPr>
          <p:cNvPr id="2" name="Picture 1" descr="VerticalLine.jpg"/>
          <p:cNvPicPr>
            <a:picLocks noChangeAspect="1"/>
          </p:cNvPicPr>
          <p:nvPr/>
        </p:nvPicPr>
        <p:blipFill rotWithShape="1">
          <a:blip r:embed="rId2">
            <a:extLst>
              <a:ext uri="{28A0092B-C50C-407E-A947-70E740481C1C}">
                <a14:useLocalDpi xmlns:a14="http://schemas.microsoft.com/office/drawing/2010/main" val="0"/>
              </a:ext>
            </a:extLst>
          </a:blip>
          <a:srcRect t="31737" b="9399"/>
          <a:stretch/>
        </p:blipFill>
        <p:spPr>
          <a:xfrm>
            <a:off x="1048774" y="73030"/>
            <a:ext cx="6536369" cy="3027639"/>
          </a:xfrm>
          <a:prstGeom prst="rect">
            <a:avLst/>
          </a:prstGeom>
        </p:spPr>
      </p:pic>
    </p:spTree>
    <p:extLst>
      <p:ext uri="{BB962C8B-B14F-4D97-AF65-F5344CB8AC3E}">
        <p14:creationId xmlns:p14="http://schemas.microsoft.com/office/powerpoint/2010/main" val="324240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0714"/>
            <a:ext cx="4876355" cy="514451"/>
          </a:xfrm>
        </p:spPr>
        <p:txBody>
          <a:bodyPr>
            <a:noAutofit/>
          </a:bodyPr>
          <a:lstStyle/>
          <a:p>
            <a:pPr algn="l"/>
            <a:r>
              <a:rPr lang="en-US" sz="1800" dirty="0">
                <a:solidFill>
                  <a:srgbClr val="F6C16A"/>
                </a:solidFill>
                <a:latin typeface="Exo DemiBold"/>
                <a:cs typeface="Exo DemiBold"/>
              </a:rPr>
              <a:t>The Elements Of Art</a:t>
            </a:r>
          </a:p>
        </p:txBody>
      </p:sp>
      <p:sp>
        <p:nvSpPr>
          <p:cNvPr id="3" name="Content Placeholder 2"/>
          <p:cNvSpPr>
            <a:spLocks noGrp="1"/>
          </p:cNvSpPr>
          <p:nvPr>
            <p:ph idx="1"/>
          </p:nvPr>
        </p:nvSpPr>
        <p:spPr/>
        <p:txBody>
          <a:bodyPr/>
          <a:lstStyle/>
          <a:p>
            <a:pPr marL="0" indent="0">
              <a:buNone/>
            </a:pPr>
            <a:r>
              <a:rPr lang="en-US" sz="3200" dirty="0"/>
              <a:t>An element of art is simply a </a:t>
            </a:r>
            <a:r>
              <a:rPr lang="en-US" sz="3200" dirty="0">
                <a:solidFill>
                  <a:srgbClr val="F6C16A"/>
                </a:solidFill>
              </a:rPr>
              <a:t>component, </a:t>
            </a:r>
            <a:r>
              <a:rPr lang="en-US" sz="3200" dirty="0"/>
              <a:t>like a tool, that the artist uses to accomplish what he/she sets out to create. </a:t>
            </a:r>
          </a:p>
          <a:p>
            <a:endParaRPr lang="en-US" dirty="0"/>
          </a:p>
        </p:txBody>
      </p:sp>
    </p:spTree>
    <p:extLst>
      <p:ext uri="{BB962C8B-B14F-4D97-AF65-F5344CB8AC3E}">
        <p14:creationId xmlns:p14="http://schemas.microsoft.com/office/powerpoint/2010/main" val="280918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8645" y="3662516"/>
            <a:ext cx="7161161" cy="923330"/>
          </a:xfrm>
          <a:prstGeom prst="rect">
            <a:avLst/>
          </a:prstGeom>
          <a:noFill/>
        </p:spPr>
        <p:txBody>
          <a:bodyPr wrap="square" rtlCol="0">
            <a:spAutoFit/>
          </a:bodyPr>
          <a:lstStyle/>
          <a:p>
            <a:r>
              <a:rPr lang="en-US" dirty="0">
                <a:solidFill>
                  <a:schemeClr val="accent4">
                    <a:lumMod val="60000"/>
                    <a:lumOff val="40000"/>
                  </a:schemeClr>
                </a:solidFill>
                <a:latin typeface="Exo Regular"/>
                <a:cs typeface="Exo Regular"/>
              </a:rPr>
              <a:t>DIAGONAL LINE</a:t>
            </a:r>
          </a:p>
          <a:p>
            <a:r>
              <a:rPr lang="en-US" dirty="0">
                <a:latin typeface="Exo Regular"/>
                <a:cs typeface="Exo Regular"/>
              </a:rPr>
              <a:t>Eduard Munch used the diagonal line in “The Scream” to bring our eye to the subject.</a:t>
            </a:r>
          </a:p>
        </p:txBody>
      </p:sp>
      <p:pic>
        <p:nvPicPr>
          <p:cNvPr id="2" name="Picture 1" descr="edvard-munch-scream.jpg"/>
          <p:cNvPicPr>
            <a:picLocks noChangeAspect="1"/>
          </p:cNvPicPr>
          <p:nvPr/>
        </p:nvPicPr>
        <p:blipFill rotWithShape="1">
          <a:blip r:embed="rId2">
            <a:extLst>
              <a:ext uri="{28A0092B-C50C-407E-A947-70E740481C1C}">
                <a14:useLocalDpi xmlns:a14="http://schemas.microsoft.com/office/drawing/2010/main" val="0"/>
              </a:ext>
            </a:extLst>
          </a:blip>
          <a:srcRect t="6255" b="1969"/>
          <a:stretch/>
        </p:blipFill>
        <p:spPr>
          <a:xfrm>
            <a:off x="1040580" y="325220"/>
            <a:ext cx="2722110" cy="3244452"/>
          </a:xfrm>
          <a:prstGeom prst="rect">
            <a:avLst/>
          </a:prstGeom>
          <a:effectLst>
            <a:outerShdw blurRad="152400" dist="88900" dir="2700000" sx="102000" sy="102000" algn="tl" rotWithShape="0">
              <a:srgbClr val="000000">
                <a:alpha val="43000"/>
              </a:srgbClr>
            </a:outerShdw>
          </a:effectLst>
        </p:spPr>
      </p:pic>
    </p:spTree>
    <p:extLst>
      <p:ext uri="{BB962C8B-B14F-4D97-AF65-F5344CB8AC3E}">
        <p14:creationId xmlns:p14="http://schemas.microsoft.com/office/powerpoint/2010/main" val="313490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8645" y="3610256"/>
            <a:ext cx="7161161" cy="923330"/>
          </a:xfrm>
          <a:prstGeom prst="rect">
            <a:avLst/>
          </a:prstGeom>
          <a:noFill/>
        </p:spPr>
        <p:txBody>
          <a:bodyPr wrap="square" rtlCol="0">
            <a:spAutoFit/>
          </a:bodyPr>
          <a:lstStyle/>
          <a:p>
            <a:r>
              <a:rPr lang="en-US" dirty="0">
                <a:solidFill>
                  <a:schemeClr val="accent4">
                    <a:lumMod val="60000"/>
                    <a:lumOff val="40000"/>
                  </a:schemeClr>
                </a:solidFill>
                <a:latin typeface="Exo Regular"/>
                <a:cs typeface="Exo Regular"/>
              </a:rPr>
              <a:t>CURVILIEAR LINE</a:t>
            </a:r>
          </a:p>
          <a:p>
            <a:r>
              <a:rPr lang="en-US" dirty="0">
                <a:latin typeface="Exo Regular"/>
                <a:cs typeface="Exo Regular"/>
              </a:rPr>
              <a:t>Curvilinear line create a flowing movement which creates a sense of movement.</a:t>
            </a:r>
          </a:p>
        </p:txBody>
      </p:sp>
      <p:pic>
        <p:nvPicPr>
          <p:cNvPr id="3" name="Picture 2" descr="curvilinear.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41757" y="-607038"/>
            <a:ext cx="2977275" cy="5143500"/>
          </a:xfrm>
          <a:prstGeom prst="rect">
            <a:avLst/>
          </a:prstGeom>
          <a:effectLst>
            <a:outerShdw blurRad="180975" dist="88900" dir="4800000" sx="102000" sy="102000" algn="tl" rotWithShape="0">
              <a:srgbClr val="000000">
                <a:alpha val="43000"/>
              </a:srgbClr>
            </a:outerShdw>
          </a:effectLst>
        </p:spPr>
      </p:pic>
    </p:spTree>
    <p:extLst>
      <p:ext uri="{BB962C8B-B14F-4D97-AF65-F5344CB8AC3E}">
        <p14:creationId xmlns:p14="http://schemas.microsoft.com/office/powerpoint/2010/main" val="410802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6480" y="3626393"/>
            <a:ext cx="7161161" cy="923330"/>
          </a:xfrm>
          <a:prstGeom prst="rect">
            <a:avLst/>
          </a:prstGeom>
          <a:noFill/>
        </p:spPr>
        <p:txBody>
          <a:bodyPr wrap="square" rtlCol="0">
            <a:spAutoFit/>
          </a:bodyPr>
          <a:lstStyle/>
          <a:p>
            <a:r>
              <a:rPr lang="en-US" dirty="0">
                <a:solidFill>
                  <a:schemeClr val="accent4">
                    <a:lumMod val="60000"/>
                    <a:lumOff val="40000"/>
                  </a:schemeClr>
                </a:solidFill>
                <a:latin typeface="Exo Regular"/>
                <a:cs typeface="Exo Regular"/>
              </a:rPr>
              <a:t>PERPENDICULAR LINE</a:t>
            </a:r>
          </a:p>
          <a:p>
            <a:r>
              <a:rPr lang="en-US" dirty="0">
                <a:latin typeface="Exo Regular"/>
                <a:cs typeface="Exo Regular"/>
              </a:rPr>
              <a:t>Lines that are intersecting at 90º to each other.</a:t>
            </a:r>
          </a:p>
          <a:p>
            <a:r>
              <a:rPr lang="en-US" dirty="0">
                <a:latin typeface="Exo Regular"/>
                <a:cs typeface="Exo Regular"/>
              </a:rPr>
              <a:t>Perpendicular lines create tension in the design.</a:t>
            </a:r>
          </a:p>
        </p:txBody>
      </p:sp>
      <p:pic>
        <p:nvPicPr>
          <p:cNvPr id="2" name="Picture 1" descr="Mondrian.-Composition-with-Red-Blue-Black-Yellow-and-Gray-portada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20" y="405579"/>
            <a:ext cx="6705190" cy="3125300"/>
          </a:xfrm>
          <a:prstGeom prst="rect">
            <a:avLst/>
          </a:prstGeom>
          <a:ln>
            <a:noFill/>
          </a:ln>
          <a:effectLst>
            <a:outerShdw blurRad="206375" dist="88900" dir="4800000" sx="102000" sy="102000" algn="tl" rotWithShape="0">
              <a:srgbClr val="000000">
                <a:alpha val="43000"/>
              </a:srgbClr>
            </a:outerShdw>
          </a:effectLst>
        </p:spPr>
      </p:pic>
    </p:spTree>
    <p:extLst>
      <p:ext uri="{BB962C8B-B14F-4D97-AF65-F5344CB8AC3E}">
        <p14:creationId xmlns:p14="http://schemas.microsoft.com/office/powerpoint/2010/main" val="418019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8645" y="3662516"/>
            <a:ext cx="7161161" cy="646331"/>
          </a:xfrm>
          <a:prstGeom prst="rect">
            <a:avLst/>
          </a:prstGeom>
          <a:noFill/>
        </p:spPr>
        <p:txBody>
          <a:bodyPr wrap="square" rtlCol="0">
            <a:spAutoFit/>
          </a:bodyPr>
          <a:lstStyle/>
          <a:p>
            <a:r>
              <a:rPr lang="en-US" dirty="0">
                <a:solidFill>
                  <a:srgbClr val="F6C16A"/>
                </a:solidFill>
                <a:latin typeface="Exo Regular"/>
                <a:cs typeface="Exo Regular"/>
              </a:rPr>
              <a:t>PARALLEL LINE</a:t>
            </a:r>
          </a:p>
          <a:p>
            <a:r>
              <a:rPr lang="en-US" dirty="0">
                <a:latin typeface="Exo Regular"/>
                <a:cs typeface="Exo Regular"/>
              </a:rPr>
              <a:t>Parallel lines create a synergy or unity in the design.</a:t>
            </a:r>
          </a:p>
        </p:txBody>
      </p:sp>
      <p:pic>
        <p:nvPicPr>
          <p:cNvPr id="8" name="Picture 4" descr="tumblr_lg2todZq421qz6f9yo1_500_large"/>
          <p:cNvPicPr>
            <a:picLocks noChangeAspect="1" noChangeArrowheads="1"/>
          </p:cNvPicPr>
          <p:nvPr/>
        </p:nvPicPr>
        <p:blipFill rotWithShape="1">
          <a:blip r:embed="rId2">
            <a:extLst>
              <a:ext uri="{28A0092B-C50C-407E-A947-70E740481C1C}">
                <a14:useLocalDpi xmlns:a14="http://schemas.microsoft.com/office/drawing/2010/main" val="0"/>
              </a:ext>
            </a:extLst>
          </a:blip>
          <a:srcRect t="3767" b="7998"/>
          <a:stretch/>
        </p:blipFill>
        <p:spPr bwMode="auto">
          <a:xfrm>
            <a:off x="1056068" y="456857"/>
            <a:ext cx="5252066" cy="3074098"/>
          </a:xfrm>
          <a:prstGeom prst="rect">
            <a:avLst/>
          </a:prstGeom>
          <a:noFill/>
          <a:effectLst>
            <a:outerShdw blurRad="234950" dist="88900" dir="3960000" sx="102000" sy="102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839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8645" y="3662516"/>
            <a:ext cx="7652774" cy="923330"/>
          </a:xfrm>
          <a:prstGeom prst="rect">
            <a:avLst/>
          </a:prstGeom>
          <a:noFill/>
        </p:spPr>
        <p:txBody>
          <a:bodyPr wrap="square" rtlCol="0">
            <a:spAutoFit/>
          </a:bodyPr>
          <a:lstStyle/>
          <a:p>
            <a:r>
              <a:rPr lang="en-US" dirty="0">
                <a:solidFill>
                  <a:srgbClr val="F6C16A"/>
                </a:solidFill>
                <a:latin typeface="Exo Regular"/>
                <a:cs typeface="Exo Regular"/>
              </a:rPr>
              <a:t>ZIGZAG LINE</a:t>
            </a:r>
          </a:p>
          <a:p>
            <a:r>
              <a:rPr lang="en-US" dirty="0">
                <a:latin typeface="Exo Regular"/>
                <a:cs typeface="Exo Regular"/>
              </a:rPr>
              <a:t>An angular shape characterized by sharp turns in alternating directions.</a:t>
            </a:r>
          </a:p>
          <a:p>
            <a:r>
              <a:rPr lang="en-US" dirty="0">
                <a:solidFill>
                  <a:srgbClr val="FFFFFF"/>
                </a:solidFill>
                <a:latin typeface="Exo Regular"/>
                <a:cs typeface="Exo Regular"/>
              </a:rPr>
              <a:t>In this example we get a sense of depth or dimension</a:t>
            </a:r>
          </a:p>
        </p:txBody>
      </p:sp>
      <p:pic>
        <p:nvPicPr>
          <p:cNvPr id="2" name="Picture 1" descr="zigzag.jpg"/>
          <p:cNvPicPr>
            <a:picLocks noChangeAspect="1"/>
          </p:cNvPicPr>
          <p:nvPr/>
        </p:nvPicPr>
        <p:blipFill rotWithShape="1">
          <a:blip r:embed="rId2">
            <a:extLst>
              <a:ext uri="{28A0092B-C50C-407E-A947-70E740481C1C}">
                <a14:useLocalDpi xmlns:a14="http://schemas.microsoft.com/office/drawing/2010/main" val="0"/>
              </a:ext>
            </a:extLst>
          </a:blip>
          <a:srcRect t="6788"/>
          <a:stretch/>
        </p:blipFill>
        <p:spPr>
          <a:xfrm>
            <a:off x="1024192" y="402655"/>
            <a:ext cx="4309807" cy="3190174"/>
          </a:xfrm>
          <a:prstGeom prst="rect">
            <a:avLst/>
          </a:prstGeom>
          <a:effectLst>
            <a:outerShdw blurRad="165100" dist="88900" dir="2700000" sx="102000" sy="102000" algn="tl" rotWithShape="0">
              <a:srgbClr val="000000">
                <a:alpha val="43000"/>
              </a:srgbClr>
            </a:outerShdw>
          </a:effectLst>
        </p:spPr>
      </p:pic>
    </p:spTree>
    <p:extLst>
      <p:ext uri="{BB962C8B-B14F-4D97-AF65-F5344CB8AC3E}">
        <p14:creationId xmlns:p14="http://schemas.microsoft.com/office/powerpoint/2010/main" val="259488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0714"/>
            <a:ext cx="4876355"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7" name="Content Placeholder 2"/>
          <p:cNvSpPr>
            <a:spLocks noGrp="1"/>
          </p:cNvSpPr>
          <p:nvPr>
            <p:ph idx="1"/>
          </p:nvPr>
        </p:nvSpPr>
        <p:spPr>
          <a:xfrm>
            <a:off x="685801" y="1850653"/>
            <a:ext cx="2617734" cy="2743970"/>
          </a:xfrm>
        </p:spPr>
        <p:txBody>
          <a:bodyPr>
            <a:normAutofit/>
          </a:bodyPr>
          <a:lstStyle/>
          <a:p>
            <a:pPr marL="0" indent="0">
              <a:buNone/>
              <a:defRPr/>
            </a:pPr>
            <a:r>
              <a:rPr lang="en-US" sz="2800" dirty="0"/>
              <a:t>Characteristics of a Line</a:t>
            </a:r>
          </a:p>
        </p:txBody>
      </p:sp>
      <p:cxnSp>
        <p:nvCxnSpPr>
          <p:cNvPr id="8" name="Straight Connector 7"/>
          <p:cNvCxnSpPr/>
          <p:nvPr/>
        </p:nvCxnSpPr>
        <p:spPr>
          <a:xfrm>
            <a:off x="3552706" y="1085165"/>
            <a:ext cx="0" cy="2786495"/>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3876488" y="570714"/>
            <a:ext cx="4474784" cy="4023909"/>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118872">
              <a:lnSpc>
                <a:spcPct val="150000"/>
              </a:lnSpc>
              <a:buClr>
                <a:srgbClr val="C00000"/>
              </a:buClr>
              <a:buNone/>
              <a:defRPr/>
            </a:pPr>
            <a:r>
              <a:rPr lang="en-US" sz="2800" b="1" dirty="0">
                <a:solidFill>
                  <a:schemeClr val="accent4">
                    <a:lumMod val="60000"/>
                    <a:lumOff val="40000"/>
                  </a:schemeClr>
                </a:solidFill>
              </a:rPr>
              <a:t>TEXTURE</a:t>
            </a:r>
            <a:br>
              <a:rPr lang="en-US" sz="2800" dirty="0">
                <a:solidFill>
                  <a:schemeClr val="accent4">
                    <a:lumMod val="60000"/>
                    <a:lumOff val="40000"/>
                  </a:schemeClr>
                </a:solidFill>
              </a:rPr>
            </a:br>
            <a:br>
              <a:rPr lang="en-US" sz="2800" dirty="0">
                <a:solidFill>
                  <a:schemeClr val="accent4">
                    <a:lumMod val="60000"/>
                    <a:lumOff val="40000"/>
                  </a:schemeClr>
                </a:solidFill>
              </a:rPr>
            </a:br>
            <a:r>
              <a:rPr lang="en-US" sz="2400" dirty="0"/>
              <a:t>Jagged</a:t>
            </a:r>
          </a:p>
          <a:p>
            <a:pPr marL="118872">
              <a:lnSpc>
                <a:spcPct val="150000"/>
              </a:lnSpc>
              <a:buClr>
                <a:srgbClr val="C00000"/>
              </a:buClr>
              <a:buNone/>
              <a:defRPr/>
            </a:pPr>
            <a:r>
              <a:rPr lang="en-US" sz="2400" dirty="0"/>
              <a:t>	</a:t>
            </a:r>
            <a:br>
              <a:rPr lang="en-US" sz="2400" dirty="0"/>
            </a:br>
            <a:r>
              <a:rPr lang="en-US" sz="2400" dirty="0"/>
              <a:t>Graceful</a:t>
            </a:r>
          </a:p>
          <a:p>
            <a:pPr marL="0" indent="0">
              <a:buClr>
                <a:srgbClr val="C00000"/>
              </a:buClr>
              <a:buNone/>
              <a:defRPr/>
            </a:pPr>
            <a:endParaRPr lang="en-US" sz="2800" dirty="0">
              <a:latin typeface="+mj-lt"/>
            </a:endParaRPr>
          </a:p>
        </p:txBody>
      </p:sp>
      <p:cxnSp>
        <p:nvCxnSpPr>
          <p:cNvPr id="20" name="Curved Connector 19"/>
          <p:cNvCxnSpPr/>
          <p:nvPr/>
        </p:nvCxnSpPr>
        <p:spPr>
          <a:xfrm flipV="1">
            <a:off x="5399548" y="3111147"/>
            <a:ext cx="2310581" cy="483419"/>
          </a:xfrm>
          <a:prstGeom prst="curvedConnector3">
            <a:avLst>
              <a:gd name="adj1" fmla="val 50000"/>
            </a:avLst>
          </a:prstGeom>
          <a:ln>
            <a:solidFill>
              <a:srgbClr val="F6C16A"/>
            </a:solidFill>
          </a:ln>
        </p:spPr>
        <p:style>
          <a:lnRef idx="2">
            <a:schemeClr val="accent1"/>
          </a:lnRef>
          <a:fillRef idx="0">
            <a:schemeClr val="accent1"/>
          </a:fillRef>
          <a:effectRef idx="1">
            <a:schemeClr val="accent1"/>
          </a:effectRef>
          <a:fontRef idx="minor">
            <a:schemeClr val="tx1"/>
          </a:fontRef>
        </p:style>
      </p:cxnSp>
      <p:sp>
        <p:nvSpPr>
          <p:cNvPr id="32" name="Freeform 31"/>
          <p:cNvSpPr/>
          <p:nvPr/>
        </p:nvSpPr>
        <p:spPr>
          <a:xfrm>
            <a:off x="5243871" y="1763309"/>
            <a:ext cx="3441290" cy="630903"/>
          </a:xfrm>
          <a:custGeom>
            <a:avLst/>
            <a:gdLst>
              <a:gd name="connsiteX0" fmla="*/ 0 w 3441290"/>
              <a:gd name="connsiteY0" fmla="*/ 540774 h 630903"/>
              <a:gd name="connsiteX1" fmla="*/ 139290 w 3441290"/>
              <a:gd name="connsiteY1" fmla="*/ 385096 h 630903"/>
              <a:gd name="connsiteX2" fmla="*/ 172064 w 3441290"/>
              <a:gd name="connsiteY2" fmla="*/ 352322 h 630903"/>
              <a:gd name="connsiteX3" fmla="*/ 196645 w 3441290"/>
              <a:gd name="connsiteY3" fmla="*/ 327741 h 630903"/>
              <a:gd name="connsiteX4" fmla="*/ 221226 w 3441290"/>
              <a:gd name="connsiteY4" fmla="*/ 311354 h 630903"/>
              <a:gd name="connsiteX5" fmla="*/ 245806 w 3441290"/>
              <a:gd name="connsiteY5" fmla="*/ 286774 h 630903"/>
              <a:gd name="connsiteX6" fmla="*/ 270387 w 3441290"/>
              <a:gd name="connsiteY6" fmla="*/ 278580 h 630903"/>
              <a:gd name="connsiteX7" fmla="*/ 311355 w 3441290"/>
              <a:gd name="connsiteY7" fmla="*/ 254000 h 630903"/>
              <a:gd name="connsiteX8" fmla="*/ 393290 w 3441290"/>
              <a:gd name="connsiteY8" fmla="*/ 221225 h 630903"/>
              <a:gd name="connsiteX9" fmla="*/ 450645 w 3441290"/>
              <a:gd name="connsiteY9" fmla="*/ 303161 h 630903"/>
              <a:gd name="connsiteX10" fmla="*/ 475226 w 3441290"/>
              <a:gd name="connsiteY10" fmla="*/ 344129 h 630903"/>
              <a:gd name="connsiteX11" fmla="*/ 540774 w 3441290"/>
              <a:gd name="connsiteY11" fmla="*/ 434258 h 630903"/>
              <a:gd name="connsiteX12" fmla="*/ 606323 w 3441290"/>
              <a:gd name="connsiteY12" fmla="*/ 516193 h 630903"/>
              <a:gd name="connsiteX13" fmla="*/ 630903 w 3441290"/>
              <a:gd name="connsiteY13" fmla="*/ 565354 h 630903"/>
              <a:gd name="connsiteX14" fmla="*/ 704645 w 3441290"/>
              <a:gd name="connsiteY14" fmla="*/ 475225 h 630903"/>
              <a:gd name="connsiteX15" fmla="*/ 770194 w 3441290"/>
              <a:gd name="connsiteY15" fmla="*/ 393290 h 630903"/>
              <a:gd name="connsiteX16" fmla="*/ 835742 w 3441290"/>
              <a:gd name="connsiteY16" fmla="*/ 286774 h 630903"/>
              <a:gd name="connsiteX17" fmla="*/ 942258 w 3441290"/>
              <a:gd name="connsiteY17" fmla="*/ 139290 h 630903"/>
              <a:gd name="connsiteX18" fmla="*/ 966839 w 3441290"/>
              <a:gd name="connsiteY18" fmla="*/ 106516 h 630903"/>
              <a:gd name="connsiteX19" fmla="*/ 1024194 w 3441290"/>
              <a:gd name="connsiteY19" fmla="*/ 139290 h 630903"/>
              <a:gd name="connsiteX20" fmla="*/ 1237226 w 3441290"/>
              <a:gd name="connsiteY20" fmla="*/ 499806 h 630903"/>
              <a:gd name="connsiteX21" fmla="*/ 1302774 w 3441290"/>
              <a:gd name="connsiteY21" fmla="*/ 614516 h 630903"/>
              <a:gd name="connsiteX22" fmla="*/ 1360129 w 3441290"/>
              <a:gd name="connsiteY22" fmla="*/ 548967 h 630903"/>
              <a:gd name="connsiteX23" fmla="*/ 1483032 w 3441290"/>
              <a:gd name="connsiteY23" fmla="*/ 434258 h 630903"/>
              <a:gd name="connsiteX24" fmla="*/ 1671484 w 3441290"/>
              <a:gd name="connsiteY24" fmla="*/ 254000 h 630903"/>
              <a:gd name="connsiteX25" fmla="*/ 1835355 w 3441290"/>
              <a:gd name="connsiteY25" fmla="*/ 73741 h 630903"/>
              <a:gd name="connsiteX26" fmla="*/ 1884516 w 3441290"/>
              <a:gd name="connsiteY26" fmla="*/ 24580 h 630903"/>
              <a:gd name="connsiteX27" fmla="*/ 1909097 w 3441290"/>
              <a:gd name="connsiteY27" fmla="*/ 0 h 630903"/>
              <a:gd name="connsiteX28" fmla="*/ 1966452 w 3441290"/>
              <a:gd name="connsiteY28" fmla="*/ 163871 h 630903"/>
              <a:gd name="connsiteX29" fmla="*/ 2007419 w 3441290"/>
              <a:gd name="connsiteY29" fmla="*/ 294967 h 630903"/>
              <a:gd name="connsiteX30" fmla="*/ 2040194 w 3441290"/>
              <a:gd name="connsiteY30" fmla="*/ 426064 h 630903"/>
              <a:gd name="connsiteX31" fmla="*/ 2105742 w 3441290"/>
              <a:gd name="connsiteY31" fmla="*/ 589935 h 630903"/>
              <a:gd name="connsiteX32" fmla="*/ 2122129 w 3441290"/>
              <a:gd name="connsiteY32" fmla="*/ 622709 h 630903"/>
              <a:gd name="connsiteX33" fmla="*/ 2146710 w 3441290"/>
              <a:gd name="connsiteY33" fmla="*/ 630903 h 630903"/>
              <a:gd name="connsiteX34" fmla="*/ 2253226 w 3441290"/>
              <a:gd name="connsiteY34" fmla="*/ 491612 h 630903"/>
              <a:gd name="connsiteX35" fmla="*/ 2458064 w 3441290"/>
              <a:gd name="connsiteY35" fmla="*/ 319548 h 630903"/>
              <a:gd name="connsiteX36" fmla="*/ 2548194 w 3441290"/>
              <a:gd name="connsiteY36" fmla="*/ 254000 h 630903"/>
              <a:gd name="connsiteX37" fmla="*/ 2646516 w 3441290"/>
              <a:gd name="connsiteY37" fmla="*/ 188451 h 630903"/>
              <a:gd name="connsiteX38" fmla="*/ 2695677 w 3441290"/>
              <a:gd name="connsiteY38" fmla="*/ 262193 h 630903"/>
              <a:gd name="connsiteX39" fmla="*/ 2736645 w 3441290"/>
              <a:gd name="connsiteY39" fmla="*/ 352322 h 630903"/>
              <a:gd name="connsiteX40" fmla="*/ 2769419 w 3441290"/>
              <a:gd name="connsiteY40" fmla="*/ 434258 h 630903"/>
              <a:gd name="connsiteX41" fmla="*/ 2810387 w 3441290"/>
              <a:gd name="connsiteY41" fmla="*/ 483419 h 630903"/>
              <a:gd name="connsiteX42" fmla="*/ 2818581 w 3441290"/>
              <a:gd name="connsiteY42" fmla="*/ 516193 h 630903"/>
              <a:gd name="connsiteX43" fmla="*/ 2843161 w 3441290"/>
              <a:gd name="connsiteY43" fmla="*/ 524387 h 630903"/>
              <a:gd name="connsiteX44" fmla="*/ 2974258 w 3441290"/>
              <a:gd name="connsiteY44" fmla="*/ 360516 h 630903"/>
              <a:gd name="connsiteX45" fmla="*/ 3154516 w 3441290"/>
              <a:gd name="connsiteY45" fmla="*/ 213032 h 630903"/>
              <a:gd name="connsiteX46" fmla="*/ 3211871 w 3441290"/>
              <a:gd name="connsiteY46" fmla="*/ 163871 h 630903"/>
              <a:gd name="connsiteX47" fmla="*/ 3318387 w 3441290"/>
              <a:gd name="connsiteY47" fmla="*/ 376903 h 630903"/>
              <a:gd name="connsiteX48" fmla="*/ 3351161 w 3441290"/>
              <a:gd name="connsiteY48" fmla="*/ 458838 h 630903"/>
              <a:gd name="connsiteX49" fmla="*/ 3424903 w 3441290"/>
              <a:gd name="connsiteY49" fmla="*/ 589935 h 630903"/>
              <a:gd name="connsiteX50" fmla="*/ 3441290 w 3441290"/>
              <a:gd name="connsiteY50" fmla="*/ 614516 h 63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441290" h="630903">
                <a:moveTo>
                  <a:pt x="0" y="540774"/>
                </a:moveTo>
                <a:cubicBezTo>
                  <a:pt x="60626" y="449833"/>
                  <a:pt x="18848" y="505538"/>
                  <a:pt x="139290" y="385096"/>
                </a:cubicBezTo>
                <a:lnTo>
                  <a:pt x="172064" y="352322"/>
                </a:lnTo>
                <a:cubicBezTo>
                  <a:pt x="180258" y="344128"/>
                  <a:pt x="187003" y="334169"/>
                  <a:pt x="196645" y="327741"/>
                </a:cubicBezTo>
                <a:cubicBezTo>
                  <a:pt x="204839" y="322279"/>
                  <a:pt x="213661" y="317658"/>
                  <a:pt x="221226" y="311354"/>
                </a:cubicBezTo>
                <a:cubicBezTo>
                  <a:pt x="230128" y="303936"/>
                  <a:pt x="236165" y="293201"/>
                  <a:pt x="245806" y="286774"/>
                </a:cubicBezTo>
                <a:cubicBezTo>
                  <a:pt x="252992" y="281983"/>
                  <a:pt x="262662" y="282443"/>
                  <a:pt x="270387" y="278580"/>
                </a:cubicBezTo>
                <a:cubicBezTo>
                  <a:pt x="284631" y="271458"/>
                  <a:pt x="297111" y="261122"/>
                  <a:pt x="311355" y="254000"/>
                </a:cubicBezTo>
                <a:cubicBezTo>
                  <a:pt x="348664" y="235346"/>
                  <a:pt x="360597" y="232124"/>
                  <a:pt x="393290" y="221225"/>
                </a:cubicBezTo>
                <a:cubicBezTo>
                  <a:pt x="421294" y="258565"/>
                  <a:pt x="422401" y="258777"/>
                  <a:pt x="450645" y="303161"/>
                </a:cubicBezTo>
                <a:cubicBezTo>
                  <a:pt x="459195" y="316597"/>
                  <a:pt x="466204" y="331006"/>
                  <a:pt x="475226" y="344129"/>
                </a:cubicBezTo>
                <a:cubicBezTo>
                  <a:pt x="496271" y="374741"/>
                  <a:pt x="516992" y="405720"/>
                  <a:pt x="540774" y="434258"/>
                </a:cubicBezTo>
                <a:cubicBezTo>
                  <a:pt x="590484" y="493910"/>
                  <a:pt x="568943" y="466354"/>
                  <a:pt x="606323" y="516193"/>
                </a:cubicBezTo>
                <a:cubicBezTo>
                  <a:pt x="607536" y="519831"/>
                  <a:pt x="621234" y="568117"/>
                  <a:pt x="630903" y="565354"/>
                </a:cubicBezTo>
                <a:cubicBezTo>
                  <a:pt x="655156" y="558425"/>
                  <a:pt x="692408" y="491541"/>
                  <a:pt x="704645" y="475225"/>
                </a:cubicBezTo>
                <a:cubicBezTo>
                  <a:pt x="725631" y="447244"/>
                  <a:pt x="750220" y="422002"/>
                  <a:pt x="770194" y="393290"/>
                </a:cubicBezTo>
                <a:cubicBezTo>
                  <a:pt x="794002" y="359067"/>
                  <a:pt x="812361" y="321290"/>
                  <a:pt x="835742" y="286774"/>
                </a:cubicBezTo>
                <a:cubicBezTo>
                  <a:pt x="869753" y="236567"/>
                  <a:pt x="906590" y="188333"/>
                  <a:pt x="942258" y="139290"/>
                </a:cubicBezTo>
                <a:cubicBezTo>
                  <a:pt x="950290" y="128246"/>
                  <a:pt x="966839" y="106516"/>
                  <a:pt x="966839" y="106516"/>
                </a:cubicBezTo>
                <a:cubicBezTo>
                  <a:pt x="981820" y="61570"/>
                  <a:pt x="972835" y="65105"/>
                  <a:pt x="1024194" y="139290"/>
                </a:cubicBezTo>
                <a:cubicBezTo>
                  <a:pt x="1113879" y="268834"/>
                  <a:pt x="1156824" y="359102"/>
                  <a:pt x="1237226" y="499806"/>
                </a:cubicBezTo>
                <a:cubicBezTo>
                  <a:pt x="1311148" y="629170"/>
                  <a:pt x="1265058" y="539081"/>
                  <a:pt x="1302774" y="614516"/>
                </a:cubicBezTo>
                <a:cubicBezTo>
                  <a:pt x="1402496" y="539723"/>
                  <a:pt x="1265305" y="649058"/>
                  <a:pt x="1360129" y="548967"/>
                </a:cubicBezTo>
                <a:cubicBezTo>
                  <a:pt x="1398670" y="508285"/>
                  <a:pt x="1441913" y="472331"/>
                  <a:pt x="1483032" y="434258"/>
                </a:cubicBezTo>
                <a:cubicBezTo>
                  <a:pt x="1546490" y="375501"/>
                  <a:pt x="1613164" y="318153"/>
                  <a:pt x="1671484" y="254000"/>
                </a:cubicBezTo>
                <a:cubicBezTo>
                  <a:pt x="1726108" y="193914"/>
                  <a:pt x="1780100" y="133247"/>
                  <a:pt x="1835355" y="73741"/>
                </a:cubicBezTo>
                <a:cubicBezTo>
                  <a:pt x="1851124" y="56759"/>
                  <a:pt x="1868129" y="40967"/>
                  <a:pt x="1884516" y="24580"/>
                </a:cubicBezTo>
                <a:lnTo>
                  <a:pt x="1909097" y="0"/>
                </a:lnTo>
                <a:cubicBezTo>
                  <a:pt x="1964331" y="110468"/>
                  <a:pt x="1925779" y="21514"/>
                  <a:pt x="1966452" y="163871"/>
                </a:cubicBezTo>
                <a:cubicBezTo>
                  <a:pt x="1979029" y="207892"/>
                  <a:pt x="1995024" y="250894"/>
                  <a:pt x="2007419" y="294967"/>
                </a:cubicBezTo>
                <a:cubicBezTo>
                  <a:pt x="2019614" y="338329"/>
                  <a:pt x="2027397" y="382876"/>
                  <a:pt x="2040194" y="426064"/>
                </a:cubicBezTo>
                <a:cubicBezTo>
                  <a:pt x="2056704" y="481784"/>
                  <a:pt x="2081405" y="537205"/>
                  <a:pt x="2105742" y="589935"/>
                </a:cubicBezTo>
                <a:cubicBezTo>
                  <a:pt x="2110860" y="601025"/>
                  <a:pt x="2113492" y="614072"/>
                  <a:pt x="2122129" y="622709"/>
                </a:cubicBezTo>
                <a:cubicBezTo>
                  <a:pt x="2128236" y="628816"/>
                  <a:pt x="2138516" y="628172"/>
                  <a:pt x="2146710" y="630903"/>
                </a:cubicBezTo>
                <a:cubicBezTo>
                  <a:pt x="2182215" y="584473"/>
                  <a:pt x="2208471" y="529207"/>
                  <a:pt x="2253226" y="491612"/>
                </a:cubicBezTo>
                <a:cubicBezTo>
                  <a:pt x="2321505" y="434257"/>
                  <a:pt x="2385947" y="371996"/>
                  <a:pt x="2458064" y="319548"/>
                </a:cubicBezTo>
                <a:cubicBezTo>
                  <a:pt x="2488107" y="297699"/>
                  <a:pt x="2517535" y="274977"/>
                  <a:pt x="2548194" y="254000"/>
                </a:cubicBezTo>
                <a:cubicBezTo>
                  <a:pt x="2694705" y="153756"/>
                  <a:pt x="2556357" y="256072"/>
                  <a:pt x="2646516" y="188451"/>
                </a:cubicBezTo>
                <a:cubicBezTo>
                  <a:pt x="2662903" y="213032"/>
                  <a:pt x="2681440" y="236308"/>
                  <a:pt x="2695677" y="262193"/>
                </a:cubicBezTo>
                <a:cubicBezTo>
                  <a:pt x="2711581" y="291109"/>
                  <a:pt x="2723645" y="321989"/>
                  <a:pt x="2736645" y="352322"/>
                </a:cubicBezTo>
                <a:cubicBezTo>
                  <a:pt x="2748232" y="379359"/>
                  <a:pt x="2754998" y="408620"/>
                  <a:pt x="2769419" y="434258"/>
                </a:cubicBezTo>
                <a:cubicBezTo>
                  <a:pt x="2779877" y="452850"/>
                  <a:pt x="2796731" y="467032"/>
                  <a:pt x="2810387" y="483419"/>
                </a:cubicBezTo>
                <a:cubicBezTo>
                  <a:pt x="2813118" y="494344"/>
                  <a:pt x="2811546" y="507400"/>
                  <a:pt x="2818581" y="516193"/>
                </a:cubicBezTo>
                <a:cubicBezTo>
                  <a:pt x="2823976" y="522937"/>
                  <a:pt x="2837054" y="530494"/>
                  <a:pt x="2843161" y="524387"/>
                </a:cubicBezTo>
                <a:cubicBezTo>
                  <a:pt x="2892625" y="474923"/>
                  <a:pt x="2920118" y="404813"/>
                  <a:pt x="2974258" y="360516"/>
                </a:cubicBezTo>
                <a:lnTo>
                  <a:pt x="3154516" y="213032"/>
                </a:lnTo>
                <a:cubicBezTo>
                  <a:pt x="3173915" y="196978"/>
                  <a:pt x="3211871" y="163871"/>
                  <a:pt x="3211871" y="163871"/>
                </a:cubicBezTo>
                <a:cubicBezTo>
                  <a:pt x="3256597" y="242141"/>
                  <a:pt x="3278342" y="276789"/>
                  <a:pt x="3318387" y="376903"/>
                </a:cubicBezTo>
                <a:cubicBezTo>
                  <a:pt x="3329312" y="404215"/>
                  <a:pt x="3339214" y="431958"/>
                  <a:pt x="3351161" y="458838"/>
                </a:cubicBezTo>
                <a:cubicBezTo>
                  <a:pt x="3376988" y="516950"/>
                  <a:pt x="3390468" y="535824"/>
                  <a:pt x="3424903" y="589935"/>
                </a:cubicBezTo>
                <a:cubicBezTo>
                  <a:pt x="3430190" y="598243"/>
                  <a:pt x="3441290" y="614516"/>
                  <a:pt x="3441290" y="614516"/>
                </a:cubicBezTo>
              </a:path>
            </a:pathLst>
          </a:custGeom>
          <a:ln>
            <a:solidFill>
              <a:srgbClr val="F6C1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68801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8645" y="3662516"/>
            <a:ext cx="7652774" cy="646331"/>
          </a:xfrm>
          <a:prstGeom prst="rect">
            <a:avLst/>
          </a:prstGeom>
          <a:noFill/>
        </p:spPr>
        <p:txBody>
          <a:bodyPr wrap="square" rtlCol="0">
            <a:spAutoFit/>
          </a:bodyPr>
          <a:lstStyle/>
          <a:p>
            <a:r>
              <a:rPr lang="en-US" dirty="0">
                <a:solidFill>
                  <a:srgbClr val="F6C16A"/>
                </a:solidFill>
                <a:latin typeface="Exo Regular"/>
                <a:cs typeface="Exo Regular"/>
              </a:rPr>
              <a:t>JAGGED LINE</a:t>
            </a:r>
          </a:p>
          <a:p>
            <a:r>
              <a:rPr lang="en-US" dirty="0">
                <a:latin typeface="Exo Regular"/>
                <a:cs typeface="Exo Regular"/>
              </a:rPr>
              <a:t>A line with a sharply uneven surface or outline</a:t>
            </a:r>
            <a:endParaRPr lang="en-US" dirty="0">
              <a:solidFill>
                <a:srgbClr val="F6C16A"/>
              </a:solidFill>
              <a:latin typeface="Exo Regular"/>
              <a:cs typeface="Exo Regular"/>
            </a:endParaRPr>
          </a:p>
        </p:txBody>
      </p:sp>
      <p:pic>
        <p:nvPicPr>
          <p:cNvPr id="3" name="Picture 2" descr="Jagg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74" y="302752"/>
            <a:ext cx="5694516" cy="3359764"/>
          </a:xfrm>
          <a:prstGeom prst="rect">
            <a:avLst/>
          </a:prstGeom>
        </p:spPr>
      </p:pic>
    </p:spTree>
    <p:extLst>
      <p:ext uri="{BB962C8B-B14F-4D97-AF65-F5344CB8AC3E}">
        <p14:creationId xmlns:p14="http://schemas.microsoft.com/office/powerpoint/2010/main" val="397068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8645" y="3662516"/>
            <a:ext cx="7652774" cy="646331"/>
          </a:xfrm>
          <a:prstGeom prst="rect">
            <a:avLst/>
          </a:prstGeom>
          <a:noFill/>
        </p:spPr>
        <p:txBody>
          <a:bodyPr wrap="square" rtlCol="0">
            <a:spAutoFit/>
          </a:bodyPr>
          <a:lstStyle/>
          <a:p>
            <a:r>
              <a:rPr lang="en-US" dirty="0">
                <a:solidFill>
                  <a:srgbClr val="F6C16A"/>
                </a:solidFill>
                <a:latin typeface="Exo Regular"/>
                <a:cs typeface="Exo Regular"/>
              </a:rPr>
              <a:t>GRACEFUL LINE</a:t>
            </a:r>
          </a:p>
          <a:p>
            <a:r>
              <a:rPr lang="en-US" dirty="0">
                <a:latin typeface="Exo Regular"/>
                <a:cs typeface="Exo Regular"/>
              </a:rPr>
              <a:t>The graceful line creates a soft, gentle, elegant feeling.</a:t>
            </a:r>
            <a:endParaRPr lang="en-US" dirty="0">
              <a:solidFill>
                <a:srgbClr val="F6C16A"/>
              </a:solidFill>
              <a:latin typeface="Exo Regular"/>
              <a:cs typeface="Exo Regular"/>
            </a:endParaRPr>
          </a:p>
        </p:txBody>
      </p:sp>
      <p:pic>
        <p:nvPicPr>
          <p:cNvPr id="2" name="Picture 1" descr="calligraphy.jpg"/>
          <p:cNvPicPr>
            <a:picLocks noChangeAspect="1"/>
          </p:cNvPicPr>
          <p:nvPr/>
        </p:nvPicPr>
        <p:blipFill rotWithShape="1">
          <a:blip r:embed="rId2">
            <a:extLst>
              <a:ext uri="{28A0092B-C50C-407E-A947-70E740481C1C}">
                <a14:useLocalDpi xmlns:a14="http://schemas.microsoft.com/office/drawing/2010/main" val="0"/>
              </a:ext>
            </a:extLst>
          </a:blip>
          <a:srcRect l="4637" t="18061" r="4973" b="18094"/>
          <a:stretch/>
        </p:blipFill>
        <p:spPr>
          <a:xfrm>
            <a:off x="1032387" y="230667"/>
            <a:ext cx="4858774" cy="3431849"/>
          </a:xfrm>
          <a:prstGeom prst="rect">
            <a:avLst/>
          </a:prstGeom>
        </p:spPr>
      </p:pic>
    </p:spTree>
    <p:extLst>
      <p:ext uri="{BB962C8B-B14F-4D97-AF65-F5344CB8AC3E}">
        <p14:creationId xmlns:p14="http://schemas.microsoft.com/office/powerpoint/2010/main" val="314846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0714"/>
            <a:ext cx="4876355"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7" name="Content Placeholder 2"/>
          <p:cNvSpPr>
            <a:spLocks noGrp="1"/>
          </p:cNvSpPr>
          <p:nvPr>
            <p:ph idx="1"/>
          </p:nvPr>
        </p:nvSpPr>
        <p:spPr>
          <a:xfrm>
            <a:off x="685801" y="1695787"/>
            <a:ext cx="2617734" cy="2898836"/>
          </a:xfrm>
        </p:spPr>
        <p:txBody>
          <a:bodyPr>
            <a:normAutofit/>
          </a:bodyPr>
          <a:lstStyle/>
          <a:p>
            <a:pPr marL="0" indent="0">
              <a:buNone/>
              <a:defRPr/>
            </a:pPr>
            <a:r>
              <a:rPr lang="en-US" sz="2800" dirty="0"/>
              <a:t>Characteristics of a Line</a:t>
            </a:r>
          </a:p>
        </p:txBody>
      </p:sp>
      <p:cxnSp>
        <p:nvCxnSpPr>
          <p:cNvPr id="8" name="Straight Connector 7"/>
          <p:cNvCxnSpPr/>
          <p:nvPr/>
        </p:nvCxnSpPr>
        <p:spPr>
          <a:xfrm>
            <a:off x="3552706" y="570714"/>
            <a:ext cx="0" cy="4023909"/>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3876488" y="570714"/>
            <a:ext cx="4474784" cy="4023909"/>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118872">
              <a:lnSpc>
                <a:spcPct val="150000"/>
              </a:lnSpc>
              <a:buClr>
                <a:srgbClr val="C00000"/>
              </a:buClr>
              <a:buNone/>
              <a:defRPr/>
            </a:pPr>
            <a:r>
              <a:rPr lang="en-US" sz="2800" b="1" dirty="0">
                <a:solidFill>
                  <a:schemeClr val="accent4">
                    <a:lumMod val="60000"/>
                    <a:lumOff val="40000"/>
                  </a:schemeClr>
                </a:solidFill>
              </a:rPr>
              <a:t>EMOTION</a:t>
            </a:r>
            <a:endParaRPr lang="en-US" sz="2800" dirty="0">
              <a:solidFill>
                <a:schemeClr val="accent4">
                  <a:lumMod val="60000"/>
                  <a:lumOff val="40000"/>
                </a:schemeClr>
              </a:solidFill>
            </a:endParaRPr>
          </a:p>
          <a:p>
            <a:pPr marL="118872">
              <a:lnSpc>
                <a:spcPct val="150000"/>
              </a:lnSpc>
              <a:buClr>
                <a:srgbClr val="008000"/>
              </a:buClr>
              <a:buNone/>
              <a:defRPr/>
            </a:pPr>
            <a:r>
              <a:rPr lang="en-US" sz="2400" dirty="0"/>
              <a:t>Anger, Joy, Sad, Excitement</a:t>
            </a:r>
          </a:p>
          <a:p>
            <a:pPr marL="0" indent="0">
              <a:buClr>
                <a:srgbClr val="C00000"/>
              </a:buClr>
              <a:buNone/>
              <a:defRPr/>
            </a:pPr>
            <a:endParaRPr lang="en-US" sz="2800" dirty="0">
              <a:latin typeface="+mj-lt"/>
            </a:endParaRPr>
          </a:p>
        </p:txBody>
      </p:sp>
      <p:sp>
        <p:nvSpPr>
          <p:cNvPr id="3" name="Freeform 2"/>
          <p:cNvSpPr/>
          <p:nvPr/>
        </p:nvSpPr>
        <p:spPr>
          <a:xfrm>
            <a:off x="3973871" y="2474451"/>
            <a:ext cx="3376085" cy="172065"/>
          </a:xfrm>
          <a:custGeom>
            <a:avLst/>
            <a:gdLst>
              <a:gd name="connsiteX0" fmla="*/ 0 w 3376085"/>
              <a:gd name="connsiteY0" fmla="*/ 172065 h 172065"/>
              <a:gd name="connsiteX1" fmla="*/ 16387 w 3376085"/>
              <a:gd name="connsiteY1" fmla="*/ 106516 h 172065"/>
              <a:gd name="connsiteX2" fmla="*/ 49161 w 3376085"/>
              <a:gd name="connsiteY2" fmla="*/ 81936 h 172065"/>
              <a:gd name="connsiteX3" fmla="*/ 98323 w 3376085"/>
              <a:gd name="connsiteY3" fmla="*/ 65549 h 172065"/>
              <a:gd name="connsiteX4" fmla="*/ 147484 w 3376085"/>
              <a:gd name="connsiteY4" fmla="*/ 90129 h 172065"/>
              <a:gd name="connsiteX5" fmla="*/ 188452 w 3376085"/>
              <a:gd name="connsiteY5" fmla="*/ 147484 h 172065"/>
              <a:gd name="connsiteX6" fmla="*/ 213032 w 3376085"/>
              <a:gd name="connsiteY6" fmla="*/ 155678 h 172065"/>
              <a:gd name="connsiteX7" fmla="*/ 254000 w 3376085"/>
              <a:gd name="connsiteY7" fmla="*/ 122903 h 172065"/>
              <a:gd name="connsiteX8" fmla="*/ 286774 w 3376085"/>
              <a:gd name="connsiteY8" fmla="*/ 106516 h 172065"/>
              <a:gd name="connsiteX9" fmla="*/ 303161 w 3376085"/>
              <a:gd name="connsiteY9" fmla="*/ 81936 h 172065"/>
              <a:gd name="connsiteX10" fmla="*/ 393290 w 3376085"/>
              <a:gd name="connsiteY10" fmla="*/ 81936 h 172065"/>
              <a:gd name="connsiteX11" fmla="*/ 417871 w 3376085"/>
              <a:gd name="connsiteY11" fmla="*/ 106516 h 172065"/>
              <a:gd name="connsiteX12" fmla="*/ 442452 w 3376085"/>
              <a:gd name="connsiteY12" fmla="*/ 147484 h 172065"/>
              <a:gd name="connsiteX13" fmla="*/ 475226 w 3376085"/>
              <a:gd name="connsiteY13" fmla="*/ 163871 h 172065"/>
              <a:gd name="connsiteX14" fmla="*/ 524387 w 3376085"/>
              <a:gd name="connsiteY14" fmla="*/ 155678 h 172065"/>
              <a:gd name="connsiteX15" fmla="*/ 540774 w 3376085"/>
              <a:gd name="connsiteY15" fmla="*/ 139290 h 172065"/>
              <a:gd name="connsiteX16" fmla="*/ 589935 w 3376085"/>
              <a:gd name="connsiteY16" fmla="*/ 98323 h 172065"/>
              <a:gd name="connsiteX17" fmla="*/ 655484 w 3376085"/>
              <a:gd name="connsiteY17" fmla="*/ 106516 h 172065"/>
              <a:gd name="connsiteX18" fmla="*/ 696452 w 3376085"/>
              <a:gd name="connsiteY18" fmla="*/ 139290 h 172065"/>
              <a:gd name="connsiteX19" fmla="*/ 729226 w 3376085"/>
              <a:gd name="connsiteY19" fmla="*/ 147484 h 172065"/>
              <a:gd name="connsiteX20" fmla="*/ 778387 w 3376085"/>
              <a:gd name="connsiteY20" fmla="*/ 139290 h 172065"/>
              <a:gd name="connsiteX21" fmla="*/ 852129 w 3376085"/>
              <a:gd name="connsiteY21" fmla="*/ 81936 h 172065"/>
              <a:gd name="connsiteX22" fmla="*/ 942258 w 3376085"/>
              <a:gd name="connsiteY22" fmla="*/ 90129 h 172065"/>
              <a:gd name="connsiteX23" fmla="*/ 966839 w 3376085"/>
              <a:gd name="connsiteY23" fmla="*/ 106516 h 172065"/>
              <a:gd name="connsiteX24" fmla="*/ 991419 w 3376085"/>
              <a:gd name="connsiteY24" fmla="*/ 114710 h 172065"/>
              <a:gd name="connsiteX25" fmla="*/ 999613 w 3376085"/>
              <a:gd name="connsiteY25" fmla="*/ 139290 h 172065"/>
              <a:gd name="connsiteX26" fmla="*/ 1048774 w 3376085"/>
              <a:gd name="connsiteY26" fmla="*/ 163871 h 172065"/>
              <a:gd name="connsiteX27" fmla="*/ 1138903 w 3376085"/>
              <a:gd name="connsiteY27" fmla="*/ 155678 h 172065"/>
              <a:gd name="connsiteX28" fmla="*/ 1163484 w 3376085"/>
              <a:gd name="connsiteY28" fmla="*/ 98323 h 172065"/>
              <a:gd name="connsiteX29" fmla="*/ 1179871 w 3376085"/>
              <a:gd name="connsiteY29" fmla="*/ 73742 h 172065"/>
              <a:gd name="connsiteX30" fmla="*/ 1294581 w 3376085"/>
              <a:gd name="connsiteY30" fmla="*/ 106516 h 172065"/>
              <a:gd name="connsiteX31" fmla="*/ 1319161 w 3376085"/>
              <a:gd name="connsiteY31" fmla="*/ 131097 h 172065"/>
              <a:gd name="connsiteX32" fmla="*/ 1335548 w 3376085"/>
              <a:gd name="connsiteY32" fmla="*/ 155678 h 172065"/>
              <a:gd name="connsiteX33" fmla="*/ 1360129 w 3376085"/>
              <a:gd name="connsiteY33" fmla="*/ 163871 h 172065"/>
              <a:gd name="connsiteX34" fmla="*/ 1392903 w 3376085"/>
              <a:gd name="connsiteY34" fmla="*/ 131097 h 172065"/>
              <a:gd name="connsiteX35" fmla="*/ 1401097 w 3376085"/>
              <a:gd name="connsiteY35" fmla="*/ 106516 h 172065"/>
              <a:gd name="connsiteX36" fmla="*/ 1425677 w 3376085"/>
              <a:gd name="connsiteY36" fmla="*/ 81936 h 172065"/>
              <a:gd name="connsiteX37" fmla="*/ 1442064 w 3376085"/>
              <a:gd name="connsiteY37" fmla="*/ 57355 h 172065"/>
              <a:gd name="connsiteX38" fmla="*/ 1515806 w 3376085"/>
              <a:gd name="connsiteY38" fmla="*/ 90129 h 172065"/>
              <a:gd name="connsiteX39" fmla="*/ 1548581 w 3376085"/>
              <a:gd name="connsiteY39" fmla="*/ 131097 h 172065"/>
              <a:gd name="connsiteX40" fmla="*/ 1597742 w 3376085"/>
              <a:gd name="connsiteY40" fmla="*/ 155678 h 172065"/>
              <a:gd name="connsiteX41" fmla="*/ 1614129 w 3376085"/>
              <a:gd name="connsiteY41" fmla="*/ 139290 h 172065"/>
              <a:gd name="connsiteX42" fmla="*/ 1638710 w 3376085"/>
              <a:gd name="connsiteY42" fmla="*/ 122903 h 172065"/>
              <a:gd name="connsiteX43" fmla="*/ 1679677 w 3376085"/>
              <a:gd name="connsiteY43" fmla="*/ 81936 h 172065"/>
              <a:gd name="connsiteX44" fmla="*/ 1728839 w 3376085"/>
              <a:gd name="connsiteY44" fmla="*/ 65549 h 172065"/>
              <a:gd name="connsiteX45" fmla="*/ 1794387 w 3376085"/>
              <a:gd name="connsiteY45" fmla="*/ 73742 h 172065"/>
              <a:gd name="connsiteX46" fmla="*/ 1802581 w 3376085"/>
              <a:gd name="connsiteY46" fmla="*/ 98323 h 172065"/>
              <a:gd name="connsiteX47" fmla="*/ 1827161 w 3376085"/>
              <a:gd name="connsiteY47" fmla="*/ 122903 h 172065"/>
              <a:gd name="connsiteX48" fmla="*/ 1876323 w 3376085"/>
              <a:gd name="connsiteY48" fmla="*/ 155678 h 172065"/>
              <a:gd name="connsiteX49" fmla="*/ 1941871 w 3376085"/>
              <a:gd name="connsiteY49" fmla="*/ 147484 h 172065"/>
              <a:gd name="connsiteX50" fmla="*/ 1958258 w 3376085"/>
              <a:gd name="connsiteY50" fmla="*/ 98323 h 172065"/>
              <a:gd name="connsiteX51" fmla="*/ 1974645 w 3376085"/>
              <a:gd name="connsiteY51" fmla="*/ 65549 h 172065"/>
              <a:gd name="connsiteX52" fmla="*/ 2032000 w 3376085"/>
              <a:gd name="connsiteY52" fmla="*/ 49161 h 172065"/>
              <a:gd name="connsiteX53" fmla="*/ 2081161 w 3376085"/>
              <a:gd name="connsiteY53" fmla="*/ 57355 h 172065"/>
              <a:gd name="connsiteX54" fmla="*/ 2097548 w 3376085"/>
              <a:gd name="connsiteY54" fmla="*/ 106516 h 172065"/>
              <a:gd name="connsiteX55" fmla="*/ 2146710 w 3376085"/>
              <a:gd name="connsiteY55" fmla="*/ 139290 h 172065"/>
              <a:gd name="connsiteX56" fmla="*/ 2187677 w 3376085"/>
              <a:gd name="connsiteY56" fmla="*/ 131097 h 172065"/>
              <a:gd name="connsiteX57" fmla="*/ 2204064 w 3376085"/>
              <a:gd name="connsiteY57" fmla="*/ 106516 h 172065"/>
              <a:gd name="connsiteX58" fmla="*/ 2228645 w 3376085"/>
              <a:gd name="connsiteY58" fmla="*/ 98323 h 172065"/>
              <a:gd name="connsiteX59" fmla="*/ 2277806 w 3376085"/>
              <a:gd name="connsiteY59" fmla="*/ 65549 h 172065"/>
              <a:gd name="connsiteX60" fmla="*/ 2318774 w 3376085"/>
              <a:gd name="connsiteY60" fmla="*/ 40968 h 172065"/>
              <a:gd name="connsiteX61" fmla="*/ 2376129 w 3376085"/>
              <a:gd name="connsiteY61" fmla="*/ 49161 h 172065"/>
              <a:gd name="connsiteX62" fmla="*/ 2400710 w 3376085"/>
              <a:gd name="connsiteY62" fmla="*/ 57355 h 172065"/>
              <a:gd name="connsiteX63" fmla="*/ 2458064 w 3376085"/>
              <a:gd name="connsiteY63" fmla="*/ 114710 h 172065"/>
              <a:gd name="connsiteX64" fmla="*/ 2499032 w 3376085"/>
              <a:gd name="connsiteY64" fmla="*/ 98323 h 172065"/>
              <a:gd name="connsiteX65" fmla="*/ 2515419 w 3376085"/>
              <a:gd name="connsiteY65" fmla="*/ 73742 h 172065"/>
              <a:gd name="connsiteX66" fmla="*/ 2580968 w 3376085"/>
              <a:gd name="connsiteY66" fmla="*/ 57355 h 172065"/>
              <a:gd name="connsiteX67" fmla="*/ 2605548 w 3376085"/>
              <a:gd name="connsiteY67" fmla="*/ 40968 h 172065"/>
              <a:gd name="connsiteX68" fmla="*/ 2703871 w 3376085"/>
              <a:gd name="connsiteY68" fmla="*/ 90129 h 172065"/>
              <a:gd name="connsiteX69" fmla="*/ 2753032 w 3376085"/>
              <a:gd name="connsiteY69" fmla="*/ 122903 h 172065"/>
              <a:gd name="connsiteX70" fmla="*/ 2818581 w 3376085"/>
              <a:gd name="connsiteY70" fmla="*/ 114710 h 172065"/>
              <a:gd name="connsiteX71" fmla="*/ 2875935 w 3376085"/>
              <a:gd name="connsiteY71" fmla="*/ 98323 h 172065"/>
              <a:gd name="connsiteX72" fmla="*/ 2892323 w 3376085"/>
              <a:gd name="connsiteY72" fmla="*/ 81936 h 172065"/>
              <a:gd name="connsiteX73" fmla="*/ 2900516 w 3376085"/>
              <a:gd name="connsiteY73" fmla="*/ 57355 h 172065"/>
              <a:gd name="connsiteX74" fmla="*/ 2982452 w 3376085"/>
              <a:gd name="connsiteY74" fmla="*/ 32774 h 172065"/>
              <a:gd name="connsiteX75" fmla="*/ 3031613 w 3376085"/>
              <a:gd name="connsiteY75" fmla="*/ 40968 h 172065"/>
              <a:gd name="connsiteX76" fmla="*/ 3056194 w 3376085"/>
              <a:gd name="connsiteY76" fmla="*/ 90129 h 172065"/>
              <a:gd name="connsiteX77" fmla="*/ 3080774 w 3376085"/>
              <a:gd name="connsiteY77" fmla="*/ 106516 h 172065"/>
              <a:gd name="connsiteX78" fmla="*/ 3088968 w 3376085"/>
              <a:gd name="connsiteY78" fmla="*/ 131097 h 172065"/>
              <a:gd name="connsiteX79" fmla="*/ 3138129 w 3376085"/>
              <a:gd name="connsiteY79" fmla="*/ 131097 h 172065"/>
              <a:gd name="connsiteX80" fmla="*/ 3162710 w 3376085"/>
              <a:gd name="connsiteY80" fmla="*/ 114710 h 172065"/>
              <a:gd name="connsiteX81" fmla="*/ 3179097 w 3376085"/>
              <a:gd name="connsiteY81" fmla="*/ 65549 h 172065"/>
              <a:gd name="connsiteX82" fmla="*/ 3187290 w 3376085"/>
              <a:gd name="connsiteY82" fmla="*/ 40968 h 172065"/>
              <a:gd name="connsiteX83" fmla="*/ 3203677 w 3376085"/>
              <a:gd name="connsiteY83" fmla="*/ 16387 h 172065"/>
              <a:gd name="connsiteX84" fmla="*/ 3236452 w 3376085"/>
              <a:gd name="connsiteY84" fmla="*/ 0 h 172065"/>
              <a:gd name="connsiteX85" fmla="*/ 3334774 w 3376085"/>
              <a:gd name="connsiteY85" fmla="*/ 16387 h 172065"/>
              <a:gd name="connsiteX86" fmla="*/ 3359355 w 3376085"/>
              <a:gd name="connsiteY86" fmla="*/ 32774 h 172065"/>
              <a:gd name="connsiteX87" fmla="*/ 3375742 w 3376085"/>
              <a:gd name="connsiteY87" fmla="*/ 98323 h 172065"/>
              <a:gd name="connsiteX88" fmla="*/ 3375742 w 3376085"/>
              <a:gd name="connsiteY88" fmla="*/ 114710 h 1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376085" h="172065">
                <a:moveTo>
                  <a:pt x="0" y="172065"/>
                </a:moveTo>
                <a:cubicBezTo>
                  <a:pt x="265" y="170741"/>
                  <a:pt x="9758" y="114470"/>
                  <a:pt x="16387" y="106516"/>
                </a:cubicBezTo>
                <a:cubicBezTo>
                  <a:pt x="25129" y="96025"/>
                  <a:pt x="36947" y="88043"/>
                  <a:pt x="49161" y="81936"/>
                </a:cubicBezTo>
                <a:cubicBezTo>
                  <a:pt x="64611" y="74211"/>
                  <a:pt x="98323" y="65549"/>
                  <a:pt x="98323" y="65549"/>
                </a:cubicBezTo>
                <a:cubicBezTo>
                  <a:pt x="118315" y="72213"/>
                  <a:pt x="131601" y="74246"/>
                  <a:pt x="147484" y="90129"/>
                </a:cubicBezTo>
                <a:cubicBezTo>
                  <a:pt x="177382" y="120027"/>
                  <a:pt x="149731" y="115216"/>
                  <a:pt x="188452" y="147484"/>
                </a:cubicBezTo>
                <a:cubicBezTo>
                  <a:pt x="195087" y="153013"/>
                  <a:pt x="204839" y="152947"/>
                  <a:pt x="213032" y="155678"/>
                </a:cubicBezTo>
                <a:cubicBezTo>
                  <a:pt x="271722" y="136114"/>
                  <a:pt x="204584" y="164083"/>
                  <a:pt x="254000" y="122903"/>
                </a:cubicBezTo>
                <a:cubicBezTo>
                  <a:pt x="263383" y="115084"/>
                  <a:pt x="275849" y="111978"/>
                  <a:pt x="286774" y="106516"/>
                </a:cubicBezTo>
                <a:cubicBezTo>
                  <a:pt x="292236" y="98323"/>
                  <a:pt x="294611" y="86822"/>
                  <a:pt x="303161" y="81936"/>
                </a:cubicBezTo>
                <a:cubicBezTo>
                  <a:pt x="331607" y="65681"/>
                  <a:pt x="364763" y="77181"/>
                  <a:pt x="393290" y="81936"/>
                </a:cubicBezTo>
                <a:cubicBezTo>
                  <a:pt x="401484" y="90129"/>
                  <a:pt x="411443" y="96875"/>
                  <a:pt x="417871" y="106516"/>
                </a:cubicBezTo>
                <a:cubicBezTo>
                  <a:pt x="437595" y="136103"/>
                  <a:pt x="411827" y="127068"/>
                  <a:pt x="442452" y="147484"/>
                </a:cubicBezTo>
                <a:cubicBezTo>
                  <a:pt x="452615" y="154259"/>
                  <a:pt x="464301" y="158409"/>
                  <a:pt x="475226" y="163871"/>
                </a:cubicBezTo>
                <a:cubicBezTo>
                  <a:pt x="491613" y="161140"/>
                  <a:pt x="508832" y="161511"/>
                  <a:pt x="524387" y="155678"/>
                </a:cubicBezTo>
                <a:cubicBezTo>
                  <a:pt x="531620" y="152965"/>
                  <a:pt x="534742" y="144116"/>
                  <a:pt x="540774" y="139290"/>
                </a:cubicBezTo>
                <a:cubicBezTo>
                  <a:pt x="597817" y="93654"/>
                  <a:pt x="531539" y="156719"/>
                  <a:pt x="589935" y="98323"/>
                </a:cubicBezTo>
                <a:cubicBezTo>
                  <a:pt x="611785" y="101054"/>
                  <a:pt x="634240" y="100722"/>
                  <a:pt x="655484" y="106516"/>
                </a:cubicBezTo>
                <a:cubicBezTo>
                  <a:pt x="698219" y="118171"/>
                  <a:pt x="663901" y="123014"/>
                  <a:pt x="696452" y="139290"/>
                </a:cubicBezTo>
                <a:cubicBezTo>
                  <a:pt x="706524" y="144326"/>
                  <a:pt x="718301" y="144753"/>
                  <a:pt x="729226" y="147484"/>
                </a:cubicBezTo>
                <a:cubicBezTo>
                  <a:pt x="745613" y="144753"/>
                  <a:pt x="763052" y="145680"/>
                  <a:pt x="778387" y="139290"/>
                </a:cubicBezTo>
                <a:cubicBezTo>
                  <a:pt x="811987" y="125290"/>
                  <a:pt x="828449" y="105615"/>
                  <a:pt x="852129" y="81936"/>
                </a:cubicBezTo>
                <a:cubicBezTo>
                  <a:pt x="882172" y="84667"/>
                  <a:pt x="912761" y="83808"/>
                  <a:pt x="942258" y="90129"/>
                </a:cubicBezTo>
                <a:cubicBezTo>
                  <a:pt x="951887" y="92192"/>
                  <a:pt x="958031" y="102112"/>
                  <a:pt x="966839" y="106516"/>
                </a:cubicBezTo>
                <a:cubicBezTo>
                  <a:pt x="974564" y="110378"/>
                  <a:pt x="983226" y="111979"/>
                  <a:pt x="991419" y="114710"/>
                </a:cubicBezTo>
                <a:cubicBezTo>
                  <a:pt x="994150" y="122903"/>
                  <a:pt x="995169" y="131884"/>
                  <a:pt x="999613" y="139290"/>
                </a:cubicBezTo>
                <a:cubicBezTo>
                  <a:pt x="1012505" y="160777"/>
                  <a:pt x="1025207" y="157980"/>
                  <a:pt x="1048774" y="163871"/>
                </a:cubicBezTo>
                <a:cubicBezTo>
                  <a:pt x="1078817" y="161140"/>
                  <a:pt x="1109509" y="162461"/>
                  <a:pt x="1138903" y="155678"/>
                </a:cubicBezTo>
                <a:cubicBezTo>
                  <a:pt x="1162010" y="150345"/>
                  <a:pt x="1159411" y="109183"/>
                  <a:pt x="1163484" y="98323"/>
                </a:cubicBezTo>
                <a:cubicBezTo>
                  <a:pt x="1166942" y="89103"/>
                  <a:pt x="1174409" y="81936"/>
                  <a:pt x="1179871" y="73742"/>
                </a:cubicBezTo>
                <a:cubicBezTo>
                  <a:pt x="1218969" y="81562"/>
                  <a:pt x="1260932" y="82481"/>
                  <a:pt x="1294581" y="106516"/>
                </a:cubicBezTo>
                <a:cubicBezTo>
                  <a:pt x="1304010" y="113251"/>
                  <a:pt x="1311743" y="122195"/>
                  <a:pt x="1319161" y="131097"/>
                </a:cubicBezTo>
                <a:cubicBezTo>
                  <a:pt x="1325465" y="138662"/>
                  <a:pt x="1327858" y="149526"/>
                  <a:pt x="1335548" y="155678"/>
                </a:cubicBezTo>
                <a:cubicBezTo>
                  <a:pt x="1342292" y="161073"/>
                  <a:pt x="1351935" y="161140"/>
                  <a:pt x="1360129" y="163871"/>
                </a:cubicBezTo>
                <a:cubicBezTo>
                  <a:pt x="1371054" y="152946"/>
                  <a:pt x="1383923" y="143669"/>
                  <a:pt x="1392903" y="131097"/>
                </a:cubicBezTo>
                <a:cubicBezTo>
                  <a:pt x="1397923" y="124069"/>
                  <a:pt x="1396306" y="113702"/>
                  <a:pt x="1401097" y="106516"/>
                </a:cubicBezTo>
                <a:cubicBezTo>
                  <a:pt x="1407524" y="96875"/>
                  <a:pt x="1418259" y="90838"/>
                  <a:pt x="1425677" y="81936"/>
                </a:cubicBezTo>
                <a:cubicBezTo>
                  <a:pt x="1431981" y="74371"/>
                  <a:pt x="1436602" y="65549"/>
                  <a:pt x="1442064" y="57355"/>
                </a:cubicBezTo>
                <a:cubicBezTo>
                  <a:pt x="1459808" y="64452"/>
                  <a:pt x="1498581" y="78646"/>
                  <a:pt x="1515806" y="90129"/>
                </a:cubicBezTo>
                <a:cubicBezTo>
                  <a:pt x="1540135" y="106348"/>
                  <a:pt x="1526663" y="109179"/>
                  <a:pt x="1548581" y="131097"/>
                </a:cubicBezTo>
                <a:cubicBezTo>
                  <a:pt x="1564464" y="146980"/>
                  <a:pt x="1577750" y="149014"/>
                  <a:pt x="1597742" y="155678"/>
                </a:cubicBezTo>
                <a:cubicBezTo>
                  <a:pt x="1603204" y="150215"/>
                  <a:pt x="1608097" y="144116"/>
                  <a:pt x="1614129" y="139290"/>
                </a:cubicBezTo>
                <a:cubicBezTo>
                  <a:pt x="1621819" y="133138"/>
                  <a:pt x="1631747" y="129866"/>
                  <a:pt x="1638710" y="122903"/>
                </a:cubicBezTo>
                <a:cubicBezTo>
                  <a:pt x="1667113" y="94500"/>
                  <a:pt x="1640350" y="99415"/>
                  <a:pt x="1679677" y="81936"/>
                </a:cubicBezTo>
                <a:cubicBezTo>
                  <a:pt x="1695462" y="74921"/>
                  <a:pt x="1728839" y="65549"/>
                  <a:pt x="1728839" y="65549"/>
                </a:cubicBezTo>
                <a:cubicBezTo>
                  <a:pt x="1750688" y="68280"/>
                  <a:pt x="1774265" y="64799"/>
                  <a:pt x="1794387" y="73742"/>
                </a:cubicBezTo>
                <a:cubicBezTo>
                  <a:pt x="1802280" y="77250"/>
                  <a:pt x="1797790" y="91137"/>
                  <a:pt x="1802581" y="98323"/>
                </a:cubicBezTo>
                <a:cubicBezTo>
                  <a:pt x="1809008" y="107964"/>
                  <a:pt x="1818015" y="115789"/>
                  <a:pt x="1827161" y="122903"/>
                </a:cubicBezTo>
                <a:cubicBezTo>
                  <a:pt x="1842707" y="134995"/>
                  <a:pt x="1876323" y="155678"/>
                  <a:pt x="1876323" y="155678"/>
                </a:cubicBezTo>
                <a:cubicBezTo>
                  <a:pt x="1898172" y="152947"/>
                  <a:pt x="1923832" y="160111"/>
                  <a:pt x="1941871" y="147484"/>
                </a:cubicBezTo>
                <a:cubicBezTo>
                  <a:pt x="1956022" y="137578"/>
                  <a:pt x="1950533" y="113773"/>
                  <a:pt x="1958258" y="98323"/>
                </a:cubicBezTo>
                <a:cubicBezTo>
                  <a:pt x="1963720" y="87398"/>
                  <a:pt x="1966008" y="74186"/>
                  <a:pt x="1974645" y="65549"/>
                </a:cubicBezTo>
                <a:cubicBezTo>
                  <a:pt x="1978563" y="61631"/>
                  <a:pt x="2031716" y="49232"/>
                  <a:pt x="2032000" y="49161"/>
                </a:cubicBezTo>
                <a:cubicBezTo>
                  <a:pt x="2048387" y="51892"/>
                  <a:pt x="2068658" y="46415"/>
                  <a:pt x="2081161" y="57355"/>
                </a:cubicBezTo>
                <a:cubicBezTo>
                  <a:pt x="2094161" y="68730"/>
                  <a:pt x="2083176" y="96935"/>
                  <a:pt x="2097548" y="106516"/>
                </a:cubicBezTo>
                <a:lnTo>
                  <a:pt x="2146710" y="139290"/>
                </a:lnTo>
                <a:cubicBezTo>
                  <a:pt x="2160366" y="136559"/>
                  <a:pt x="2175586" y="138006"/>
                  <a:pt x="2187677" y="131097"/>
                </a:cubicBezTo>
                <a:cubicBezTo>
                  <a:pt x="2196227" y="126211"/>
                  <a:pt x="2196374" y="112668"/>
                  <a:pt x="2204064" y="106516"/>
                </a:cubicBezTo>
                <a:cubicBezTo>
                  <a:pt x="2210808" y="101121"/>
                  <a:pt x="2220451" y="101054"/>
                  <a:pt x="2228645" y="98323"/>
                </a:cubicBezTo>
                <a:cubicBezTo>
                  <a:pt x="2291154" y="35814"/>
                  <a:pt x="2218516" y="101123"/>
                  <a:pt x="2277806" y="65549"/>
                </a:cubicBezTo>
                <a:cubicBezTo>
                  <a:pt x="2334041" y="31808"/>
                  <a:pt x="2249146" y="64176"/>
                  <a:pt x="2318774" y="40968"/>
                </a:cubicBezTo>
                <a:cubicBezTo>
                  <a:pt x="2337892" y="43699"/>
                  <a:pt x="2357192" y="45374"/>
                  <a:pt x="2376129" y="49161"/>
                </a:cubicBezTo>
                <a:cubicBezTo>
                  <a:pt x="2384598" y="50855"/>
                  <a:pt x="2394603" y="51248"/>
                  <a:pt x="2400710" y="57355"/>
                </a:cubicBezTo>
                <a:cubicBezTo>
                  <a:pt x="2466449" y="123094"/>
                  <a:pt x="2402445" y="96169"/>
                  <a:pt x="2458064" y="114710"/>
                </a:cubicBezTo>
                <a:cubicBezTo>
                  <a:pt x="2471720" y="109248"/>
                  <a:pt x="2487064" y="106872"/>
                  <a:pt x="2499032" y="98323"/>
                </a:cubicBezTo>
                <a:cubicBezTo>
                  <a:pt x="2507045" y="92599"/>
                  <a:pt x="2506611" y="78146"/>
                  <a:pt x="2515419" y="73742"/>
                </a:cubicBezTo>
                <a:cubicBezTo>
                  <a:pt x="2535563" y="63670"/>
                  <a:pt x="2580968" y="57355"/>
                  <a:pt x="2580968" y="57355"/>
                </a:cubicBezTo>
                <a:cubicBezTo>
                  <a:pt x="2589161" y="51893"/>
                  <a:pt x="2595750" y="41948"/>
                  <a:pt x="2605548" y="40968"/>
                </a:cubicBezTo>
                <a:cubicBezTo>
                  <a:pt x="2681547" y="33368"/>
                  <a:pt x="2649722" y="54030"/>
                  <a:pt x="2703871" y="90129"/>
                </a:cubicBezTo>
                <a:lnTo>
                  <a:pt x="2753032" y="122903"/>
                </a:lnTo>
                <a:cubicBezTo>
                  <a:pt x="2774882" y="120172"/>
                  <a:pt x="2796861" y="118330"/>
                  <a:pt x="2818581" y="114710"/>
                </a:cubicBezTo>
                <a:cubicBezTo>
                  <a:pt x="2839152" y="111282"/>
                  <a:pt x="2856457" y="104815"/>
                  <a:pt x="2875935" y="98323"/>
                </a:cubicBezTo>
                <a:cubicBezTo>
                  <a:pt x="2881398" y="92861"/>
                  <a:pt x="2888348" y="88560"/>
                  <a:pt x="2892323" y="81936"/>
                </a:cubicBezTo>
                <a:cubicBezTo>
                  <a:pt x="2896767" y="74530"/>
                  <a:pt x="2894409" y="63462"/>
                  <a:pt x="2900516" y="57355"/>
                </a:cubicBezTo>
                <a:cubicBezTo>
                  <a:pt x="2919569" y="38302"/>
                  <a:pt x="2960117" y="36497"/>
                  <a:pt x="2982452" y="32774"/>
                </a:cubicBezTo>
                <a:cubicBezTo>
                  <a:pt x="2998839" y="35505"/>
                  <a:pt x="3016754" y="33538"/>
                  <a:pt x="3031613" y="40968"/>
                </a:cubicBezTo>
                <a:cubicBezTo>
                  <a:pt x="3054635" y="52479"/>
                  <a:pt x="3043268" y="73972"/>
                  <a:pt x="3056194" y="90129"/>
                </a:cubicBezTo>
                <a:cubicBezTo>
                  <a:pt x="3062346" y="97818"/>
                  <a:pt x="3072581" y="101054"/>
                  <a:pt x="3080774" y="106516"/>
                </a:cubicBezTo>
                <a:cubicBezTo>
                  <a:pt x="3083505" y="114710"/>
                  <a:pt x="3082861" y="124990"/>
                  <a:pt x="3088968" y="131097"/>
                </a:cubicBezTo>
                <a:cubicBezTo>
                  <a:pt x="3105354" y="147483"/>
                  <a:pt x="3121743" y="136559"/>
                  <a:pt x="3138129" y="131097"/>
                </a:cubicBezTo>
                <a:cubicBezTo>
                  <a:pt x="3146323" y="125635"/>
                  <a:pt x="3157491" y="123061"/>
                  <a:pt x="3162710" y="114710"/>
                </a:cubicBezTo>
                <a:cubicBezTo>
                  <a:pt x="3171865" y="100062"/>
                  <a:pt x="3173635" y="81936"/>
                  <a:pt x="3179097" y="65549"/>
                </a:cubicBezTo>
                <a:cubicBezTo>
                  <a:pt x="3181828" y="57355"/>
                  <a:pt x="3182499" y="48154"/>
                  <a:pt x="3187290" y="40968"/>
                </a:cubicBezTo>
                <a:cubicBezTo>
                  <a:pt x="3192752" y="32774"/>
                  <a:pt x="3196112" y="22691"/>
                  <a:pt x="3203677" y="16387"/>
                </a:cubicBezTo>
                <a:cubicBezTo>
                  <a:pt x="3213060" y="8568"/>
                  <a:pt x="3225527" y="5462"/>
                  <a:pt x="3236452" y="0"/>
                </a:cubicBezTo>
                <a:cubicBezTo>
                  <a:pt x="3259812" y="2596"/>
                  <a:pt x="3307322" y="2661"/>
                  <a:pt x="3334774" y="16387"/>
                </a:cubicBezTo>
                <a:cubicBezTo>
                  <a:pt x="3343582" y="20791"/>
                  <a:pt x="3351161" y="27312"/>
                  <a:pt x="3359355" y="32774"/>
                </a:cubicBezTo>
                <a:cubicBezTo>
                  <a:pt x="3368885" y="61367"/>
                  <a:pt x="3370799" y="63720"/>
                  <a:pt x="3375742" y="98323"/>
                </a:cubicBezTo>
                <a:cubicBezTo>
                  <a:pt x="3376515" y="103730"/>
                  <a:pt x="3375742" y="109248"/>
                  <a:pt x="3375742" y="114710"/>
                </a:cubicBezTo>
              </a:path>
            </a:pathLst>
          </a:custGeom>
          <a:ln>
            <a:solidFill>
              <a:srgbClr val="F6C1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4006645" y="3075634"/>
            <a:ext cx="2021248" cy="234842"/>
          </a:xfrm>
          <a:custGeom>
            <a:avLst/>
            <a:gdLst>
              <a:gd name="connsiteX0" fmla="*/ 0 w 2021248"/>
              <a:gd name="connsiteY0" fmla="*/ 21527 h 234842"/>
              <a:gd name="connsiteX1" fmla="*/ 606323 w 2021248"/>
              <a:gd name="connsiteY1" fmla="*/ 201785 h 234842"/>
              <a:gd name="connsiteX2" fmla="*/ 1327355 w 2021248"/>
              <a:gd name="connsiteY2" fmla="*/ 218172 h 234842"/>
              <a:gd name="connsiteX3" fmla="*/ 1950065 w 2021248"/>
              <a:gd name="connsiteY3" fmla="*/ 21527 h 234842"/>
              <a:gd name="connsiteX4" fmla="*/ 2007420 w 2021248"/>
              <a:gd name="connsiteY4" fmla="*/ 5140 h 234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248" h="234842">
                <a:moveTo>
                  <a:pt x="0" y="21527"/>
                </a:moveTo>
                <a:cubicBezTo>
                  <a:pt x="192548" y="95269"/>
                  <a:pt x="385097" y="169011"/>
                  <a:pt x="606323" y="201785"/>
                </a:cubicBezTo>
                <a:cubicBezTo>
                  <a:pt x="827549" y="234559"/>
                  <a:pt x="1103398" y="248215"/>
                  <a:pt x="1327355" y="218172"/>
                </a:cubicBezTo>
                <a:cubicBezTo>
                  <a:pt x="1551312" y="188129"/>
                  <a:pt x="1836721" y="57032"/>
                  <a:pt x="1950065" y="21527"/>
                </a:cubicBezTo>
                <a:cubicBezTo>
                  <a:pt x="2063409" y="-13978"/>
                  <a:pt x="2007420" y="5140"/>
                  <a:pt x="2007420" y="5140"/>
                </a:cubicBezTo>
              </a:path>
            </a:pathLst>
          </a:custGeom>
          <a:ln>
            <a:solidFill>
              <a:srgbClr val="F6C16A"/>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68801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09805" y="1573161"/>
            <a:ext cx="4555613" cy="1277273"/>
          </a:xfrm>
          <a:prstGeom prst="rect">
            <a:avLst/>
          </a:prstGeom>
          <a:noFill/>
        </p:spPr>
        <p:txBody>
          <a:bodyPr wrap="square" rtlCol="0">
            <a:spAutoFit/>
          </a:bodyPr>
          <a:lstStyle/>
          <a:p>
            <a:pPr>
              <a:lnSpc>
                <a:spcPct val="130000"/>
              </a:lnSpc>
            </a:pPr>
            <a:r>
              <a:rPr lang="en-US" sz="2000" dirty="0">
                <a:latin typeface="+mj-lt"/>
                <a:cs typeface="Exo Light"/>
              </a:rPr>
              <a:t>This artist used an uneven outline with thick and thin, curved and jagged lines to suggest the nervous energy of his subject.</a:t>
            </a:r>
          </a:p>
        </p:txBody>
      </p:sp>
      <p:pic>
        <p:nvPicPr>
          <p:cNvPr id="3" name="Picture 2" descr="egonschiel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644" y="765860"/>
            <a:ext cx="2843162" cy="3629569"/>
          </a:xfrm>
          <a:prstGeom prst="rect">
            <a:avLst/>
          </a:prstGeom>
          <a:effectLst>
            <a:outerShdw blurRad="111125" dist="139700" dir="2700000" algn="tl" rotWithShape="0">
              <a:srgbClr val="000000">
                <a:alpha val="52000"/>
              </a:srgbClr>
            </a:outerShdw>
          </a:effectLst>
        </p:spPr>
      </p:pic>
    </p:spTree>
    <p:extLst>
      <p:ext uri="{BB962C8B-B14F-4D97-AF65-F5344CB8AC3E}">
        <p14:creationId xmlns:p14="http://schemas.microsoft.com/office/powerpoint/2010/main" val="295359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0714"/>
            <a:ext cx="4876355" cy="514451"/>
          </a:xfrm>
        </p:spPr>
        <p:txBody>
          <a:bodyPr>
            <a:noAutofit/>
          </a:bodyPr>
          <a:lstStyle/>
          <a:p>
            <a:pPr algn="l"/>
            <a:r>
              <a:rPr lang="en-US" sz="1800" dirty="0">
                <a:solidFill>
                  <a:srgbClr val="F6C16A"/>
                </a:solidFill>
                <a:latin typeface="Exo DemiBold"/>
                <a:cs typeface="Exo DemiBold"/>
              </a:rPr>
              <a:t>The Elements Of Art</a:t>
            </a:r>
          </a:p>
        </p:txBody>
      </p:sp>
      <p:sp>
        <p:nvSpPr>
          <p:cNvPr id="3" name="Content Placeholder 2"/>
          <p:cNvSpPr>
            <a:spLocks noGrp="1"/>
          </p:cNvSpPr>
          <p:nvPr>
            <p:ph idx="1"/>
          </p:nvPr>
        </p:nvSpPr>
        <p:spPr>
          <a:xfrm>
            <a:off x="685801" y="1401856"/>
            <a:ext cx="7958393" cy="3192767"/>
          </a:xfrm>
        </p:spPr>
        <p:txBody>
          <a:bodyPr/>
          <a:lstStyle/>
          <a:p>
            <a:pPr marL="0" indent="0">
              <a:buNone/>
            </a:pPr>
            <a:r>
              <a:rPr lang="en-US" sz="3200" dirty="0"/>
              <a:t>There are a variety of elements which work together to help the artist express an idea or feeling. The question is, </a:t>
            </a:r>
            <a:r>
              <a:rPr lang="en-US" sz="3200" dirty="0">
                <a:solidFill>
                  <a:schemeClr val="accent4">
                    <a:lumMod val="60000"/>
                    <a:lumOff val="40000"/>
                  </a:schemeClr>
                </a:solidFill>
              </a:rPr>
              <a:t>do </a:t>
            </a:r>
            <a:r>
              <a:rPr lang="en-US" sz="3200" i="1" dirty="0">
                <a:solidFill>
                  <a:schemeClr val="accent4">
                    <a:lumMod val="60000"/>
                    <a:lumOff val="40000"/>
                  </a:schemeClr>
                </a:solidFill>
              </a:rPr>
              <a:t>you</a:t>
            </a:r>
            <a:r>
              <a:rPr lang="en-US" sz="3200" dirty="0">
                <a:solidFill>
                  <a:schemeClr val="accent4">
                    <a:lumMod val="60000"/>
                    <a:lumOff val="40000"/>
                  </a:schemeClr>
                </a:solidFill>
              </a:rPr>
              <a:t> see them? </a:t>
            </a:r>
          </a:p>
          <a:p>
            <a:pPr marL="0" indent="0">
              <a:buNone/>
            </a:pPr>
            <a:r>
              <a:rPr lang="en-US" sz="3200" dirty="0"/>
              <a:t>When looking at works of art….. </a:t>
            </a:r>
          </a:p>
          <a:p>
            <a:endParaRPr lang="en-US" dirty="0"/>
          </a:p>
        </p:txBody>
      </p:sp>
    </p:spTree>
    <p:extLst>
      <p:ext uri="{BB962C8B-B14F-4D97-AF65-F5344CB8AC3E}">
        <p14:creationId xmlns:p14="http://schemas.microsoft.com/office/powerpoint/2010/main" val="206491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0714"/>
            <a:ext cx="4876355"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7" name="Content Placeholder 2"/>
          <p:cNvSpPr>
            <a:spLocks noGrp="1"/>
          </p:cNvSpPr>
          <p:nvPr>
            <p:ph idx="1"/>
          </p:nvPr>
        </p:nvSpPr>
        <p:spPr>
          <a:xfrm>
            <a:off x="685801" y="1974546"/>
            <a:ext cx="2617734" cy="2620077"/>
          </a:xfrm>
        </p:spPr>
        <p:txBody>
          <a:bodyPr>
            <a:normAutofit/>
          </a:bodyPr>
          <a:lstStyle/>
          <a:p>
            <a:pPr marL="0" indent="0">
              <a:buNone/>
              <a:defRPr/>
            </a:pPr>
            <a:r>
              <a:rPr lang="en-US" sz="2800" dirty="0"/>
              <a:t>Types of Line</a:t>
            </a:r>
          </a:p>
        </p:txBody>
      </p:sp>
      <p:cxnSp>
        <p:nvCxnSpPr>
          <p:cNvPr id="8" name="Straight Connector 7"/>
          <p:cNvCxnSpPr/>
          <p:nvPr/>
        </p:nvCxnSpPr>
        <p:spPr>
          <a:xfrm>
            <a:off x="3552706" y="570714"/>
            <a:ext cx="0" cy="4023909"/>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3876488" y="570714"/>
            <a:ext cx="4474784" cy="402390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118872">
              <a:buClr>
                <a:srgbClr val="008000"/>
              </a:buClr>
              <a:buNone/>
              <a:defRPr/>
            </a:pPr>
            <a:r>
              <a:rPr lang="en-US" sz="2800" b="1" dirty="0">
                <a:solidFill>
                  <a:schemeClr val="accent4">
                    <a:lumMod val="60000"/>
                    <a:lumOff val="40000"/>
                  </a:schemeClr>
                </a:solidFill>
              </a:rPr>
              <a:t>	Outlines</a:t>
            </a:r>
            <a:r>
              <a:rPr lang="en-US" sz="2800" dirty="0"/>
              <a:t>- Lines made by the edge of an object or its silhouette. </a:t>
            </a:r>
          </a:p>
          <a:p>
            <a:pPr marL="438912" indent="-320040">
              <a:buClr>
                <a:srgbClr val="008000"/>
              </a:buClr>
              <a:buFont typeface="Wingdings 2"/>
              <a:buChar char=""/>
              <a:defRPr/>
            </a:pPr>
            <a:endParaRPr lang="en-US" sz="2800" dirty="0"/>
          </a:p>
          <a:p>
            <a:pPr marL="118872">
              <a:buClr>
                <a:srgbClr val="008000"/>
              </a:buClr>
              <a:buNone/>
              <a:defRPr/>
            </a:pPr>
            <a:r>
              <a:rPr lang="en-US" sz="2800" b="1" dirty="0">
                <a:solidFill>
                  <a:schemeClr val="accent4">
                    <a:lumMod val="60000"/>
                    <a:lumOff val="40000"/>
                  </a:schemeClr>
                </a:solidFill>
              </a:rPr>
              <a:t>	Contour Lines</a:t>
            </a:r>
            <a:r>
              <a:rPr lang="en-US" sz="2800" dirty="0">
                <a:solidFill>
                  <a:schemeClr val="accent4">
                    <a:lumMod val="60000"/>
                    <a:lumOff val="40000"/>
                  </a:schemeClr>
                </a:solidFill>
              </a:rPr>
              <a:t>- </a:t>
            </a:r>
            <a:r>
              <a:rPr lang="en-US" sz="2800" dirty="0"/>
              <a:t>Lines that describe the shape of an object and the interior detail. </a:t>
            </a:r>
          </a:p>
          <a:p>
            <a:pPr marL="438912" indent="-320040">
              <a:buClr>
                <a:srgbClr val="008000"/>
              </a:buClr>
              <a:buFont typeface="Wingdings 2"/>
              <a:buChar char=""/>
              <a:defRPr/>
            </a:pPr>
            <a:endParaRPr lang="en-US" sz="2800" dirty="0"/>
          </a:p>
          <a:p>
            <a:pPr marL="118872">
              <a:buClr>
                <a:srgbClr val="008000"/>
              </a:buClr>
              <a:buNone/>
              <a:defRPr/>
            </a:pPr>
            <a:r>
              <a:rPr lang="en-US" sz="2800" b="1" dirty="0">
                <a:solidFill>
                  <a:schemeClr val="accent4">
                    <a:lumMod val="60000"/>
                    <a:lumOff val="40000"/>
                  </a:schemeClr>
                </a:solidFill>
              </a:rPr>
              <a:t>	Expressive Lines</a:t>
            </a:r>
            <a:r>
              <a:rPr lang="en-US" sz="2800" dirty="0">
                <a:solidFill>
                  <a:schemeClr val="accent4">
                    <a:lumMod val="60000"/>
                    <a:lumOff val="40000"/>
                  </a:schemeClr>
                </a:solidFill>
              </a:rPr>
              <a:t>- </a:t>
            </a:r>
            <a:r>
              <a:rPr lang="en-US" sz="2800" dirty="0"/>
              <a:t>Line that are energetic and catches the movement and gestures of an active figure. </a:t>
            </a:r>
          </a:p>
          <a:p>
            <a:pPr marL="0" indent="0">
              <a:buClr>
                <a:srgbClr val="C00000"/>
              </a:buClr>
              <a:buNone/>
              <a:defRPr/>
            </a:pPr>
            <a:endParaRPr lang="en-US" sz="2800" dirty="0">
              <a:latin typeface="+mj-lt"/>
            </a:endParaRPr>
          </a:p>
        </p:txBody>
      </p:sp>
    </p:spTree>
    <p:extLst>
      <p:ext uri="{BB962C8B-B14F-4D97-AF65-F5344CB8AC3E}">
        <p14:creationId xmlns:p14="http://schemas.microsoft.com/office/powerpoint/2010/main" val="2368801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7677" y="3655215"/>
            <a:ext cx="8181245" cy="954107"/>
          </a:xfrm>
          <a:prstGeom prst="rect">
            <a:avLst/>
          </a:prstGeom>
          <a:noFill/>
        </p:spPr>
        <p:txBody>
          <a:bodyPr wrap="square" rtlCol="0">
            <a:spAutoFit/>
          </a:bodyPr>
          <a:lstStyle/>
          <a:p>
            <a:r>
              <a:rPr lang="en-US" sz="2000" dirty="0">
                <a:solidFill>
                  <a:schemeClr val="accent4">
                    <a:lumMod val="60000"/>
                    <a:lumOff val="40000"/>
                  </a:schemeClr>
                </a:solidFill>
                <a:latin typeface="Exo Regular"/>
                <a:cs typeface="Exo Regular"/>
              </a:rPr>
              <a:t>OUTLINE</a:t>
            </a:r>
            <a:endParaRPr lang="en-US" sz="2000" dirty="0">
              <a:latin typeface="Exo Light"/>
              <a:cs typeface="Exo Light"/>
            </a:endParaRPr>
          </a:p>
          <a:p>
            <a:r>
              <a:rPr lang="en-US" dirty="0">
                <a:latin typeface="Exo Regular"/>
                <a:cs typeface="Exo Regular"/>
              </a:rPr>
              <a:t>Lines made by the edge of an object or its silhouette. </a:t>
            </a:r>
            <a:br>
              <a:rPr lang="en-US" dirty="0">
                <a:latin typeface="Exo Regular"/>
                <a:cs typeface="Exo Regular"/>
              </a:rPr>
            </a:br>
            <a:r>
              <a:rPr lang="en-US" dirty="0">
                <a:latin typeface="Exo Regular"/>
                <a:cs typeface="Exo Regular"/>
              </a:rPr>
              <a:t>Defines the general shape </a:t>
            </a:r>
          </a:p>
        </p:txBody>
      </p:sp>
      <p:pic>
        <p:nvPicPr>
          <p:cNvPr id="4" name="Picture 3" descr="outline.jpg"/>
          <p:cNvPicPr>
            <a:picLocks noChangeAspect="1"/>
          </p:cNvPicPr>
          <p:nvPr/>
        </p:nvPicPr>
        <p:blipFill rotWithShape="1">
          <a:blip r:embed="rId2">
            <a:extLst>
              <a:ext uri="{28A0092B-C50C-407E-A947-70E740481C1C}">
                <a14:useLocalDpi xmlns:a14="http://schemas.microsoft.com/office/drawing/2010/main" val="0"/>
              </a:ext>
            </a:extLst>
          </a:blip>
          <a:srcRect l="10241" t="4938" r="17129" b="7549"/>
          <a:stretch/>
        </p:blipFill>
        <p:spPr>
          <a:xfrm>
            <a:off x="983226" y="-7300"/>
            <a:ext cx="3226769" cy="3662515"/>
          </a:xfrm>
          <a:prstGeom prst="rect">
            <a:avLst/>
          </a:prstGeom>
        </p:spPr>
      </p:pic>
    </p:spTree>
    <p:extLst>
      <p:ext uri="{BB962C8B-B14F-4D97-AF65-F5344CB8AC3E}">
        <p14:creationId xmlns:p14="http://schemas.microsoft.com/office/powerpoint/2010/main" val="49453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7678" y="3916515"/>
            <a:ext cx="7824838" cy="677108"/>
          </a:xfrm>
          <a:prstGeom prst="rect">
            <a:avLst/>
          </a:prstGeom>
          <a:noFill/>
        </p:spPr>
        <p:txBody>
          <a:bodyPr wrap="square" rtlCol="0">
            <a:spAutoFit/>
          </a:bodyPr>
          <a:lstStyle/>
          <a:p>
            <a:r>
              <a:rPr lang="en-US" sz="2000" dirty="0">
                <a:solidFill>
                  <a:schemeClr val="accent4">
                    <a:lumMod val="60000"/>
                    <a:lumOff val="40000"/>
                  </a:schemeClr>
                </a:solidFill>
                <a:latin typeface="Exo Regular"/>
                <a:cs typeface="Exo Regular"/>
              </a:rPr>
              <a:t>CONTOUR LINE</a:t>
            </a:r>
            <a:r>
              <a:rPr lang="en-US" sz="2000" dirty="0">
                <a:latin typeface="Exo Light"/>
                <a:cs typeface="Exo Light"/>
              </a:rPr>
              <a:t> </a:t>
            </a:r>
          </a:p>
          <a:p>
            <a:r>
              <a:rPr lang="en-US" dirty="0">
                <a:latin typeface="Exo Regular"/>
                <a:cs typeface="Exo Regular"/>
              </a:rPr>
              <a:t>Define or create the dramatic changes of plane within a form</a:t>
            </a:r>
          </a:p>
        </p:txBody>
      </p:sp>
      <p:pic>
        <p:nvPicPr>
          <p:cNvPr id="2" name="Picture 1" descr="cross-contour-line-drawi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609" y="223273"/>
            <a:ext cx="4807319" cy="3693242"/>
          </a:xfrm>
          <a:prstGeom prst="rect">
            <a:avLst/>
          </a:prstGeom>
        </p:spPr>
      </p:pic>
    </p:spTree>
    <p:extLst>
      <p:ext uri="{BB962C8B-B14F-4D97-AF65-F5344CB8AC3E}">
        <p14:creationId xmlns:p14="http://schemas.microsoft.com/office/powerpoint/2010/main" val="44413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7678" y="3676119"/>
            <a:ext cx="7824838" cy="954107"/>
          </a:xfrm>
          <a:prstGeom prst="rect">
            <a:avLst/>
          </a:prstGeom>
          <a:noFill/>
        </p:spPr>
        <p:txBody>
          <a:bodyPr wrap="square" rtlCol="0">
            <a:spAutoFit/>
          </a:bodyPr>
          <a:lstStyle/>
          <a:p>
            <a:r>
              <a:rPr lang="en-US" sz="2000" dirty="0">
                <a:solidFill>
                  <a:schemeClr val="accent4">
                    <a:lumMod val="60000"/>
                    <a:lumOff val="40000"/>
                  </a:schemeClr>
                </a:solidFill>
                <a:latin typeface="Exo Regular"/>
                <a:cs typeface="Exo Regular"/>
              </a:rPr>
              <a:t>GESTURE LINE</a:t>
            </a:r>
            <a:r>
              <a:rPr lang="en-US" sz="2000" dirty="0">
                <a:latin typeface="Exo Light"/>
                <a:cs typeface="Exo Light"/>
              </a:rPr>
              <a:t> </a:t>
            </a:r>
          </a:p>
          <a:p>
            <a:r>
              <a:rPr lang="en-US" dirty="0">
                <a:latin typeface="Exo Regular"/>
                <a:cs typeface="Exo Regular"/>
              </a:rPr>
              <a:t>Line that are energetic and catches the movement and gestures of an active figure. </a:t>
            </a:r>
          </a:p>
        </p:txBody>
      </p:sp>
      <p:pic>
        <p:nvPicPr>
          <p:cNvPr id="2" name="Picture 1" descr="spider_man_gesture_drawing_by_joshbeswick-d58bc9o.jpg"/>
          <p:cNvPicPr>
            <a:picLocks noChangeAspect="1"/>
          </p:cNvPicPr>
          <p:nvPr/>
        </p:nvPicPr>
        <p:blipFill rotWithShape="1">
          <a:blip r:embed="rId2">
            <a:extLst>
              <a:ext uri="{28A0092B-C50C-407E-A947-70E740481C1C}">
                <a14:useLocalDpi xmlns:a14="http://schemas.microsoft.com/office/drawing/2010/main" val="0"/>
              </a:ext>
            </a:extLst>
          </a:blip>
          <a:srcRect t="4722"/>
          <a:stretch/>
        </p:blipFill>
        <p:spPr>
          <a:xfrm>
            <a:off x="983226" y="21797"/>
            <a:ext cx="3835400" cy="3654321"/>
          </a:xfrm>
          <a:prstGeom prst="rect">
            <a:avLst/>
          </a:prstGeom>
        </p:spPr>
      </p:pic>
    </p:spTree>
    <p:extLst>
      <p:ext uri="{BB962C8B-B14F-4D97-AF65-F5344CB8AC3E}">
        <p14:creationId xmlns:p14="http://schemas.microsoft.com/office/powerpoint/2010/main" val="4182309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7678" y="4165216"/>
            <a:ext cx="7824838" cy="400110"/>
          </a:xfrm>
          <a:prstGeom prst="rect">
            <a:avLst/>
          </a:prstGeom>
          <a:noFill/>
        </p:spPr>
        <p:txBody>
          <a:bodyPr wrap="square" rtlCol="0">
            <a:spAutoFit/>
          </a:bodyPr>
          <a:lstStyle/>
          <a:p>
            <a:r>
              <a:rPr lang="en-US" sz="2000">
                <a:solidFill>
                  <a:schemeClr val="accent4">
                    <a:lumMod val="60000"/>
                    <a:lumOff val="40000"/>
                  </a:schemeClr>
                </a:solidFill>
                <a:latin typeface="Exo Regular"/>
                <a:cs typeface="Exo Regular"/>
              </a:rPr>
              <a:t>LINE</a:t>
            </a:r>
            <a:r>
              <a:rPr lang="en-US" sz="2000">
                <a:latin typeface="Exo Light"/>
                <a:cs typeface="Exo Light"/>
              </a:rPr>
              <a:t> </a:t>
            </a:r>
            <a:r>
              <a:rPr lang="en-US">
                <a:latin typeface="Exo Regular"/>
                <a:cs typeface="Exo Regular"/>
              </a:rPr>
              <a:t>in </a:t>
            </a:r>
            <a:r>
              <a:rPr lang="en-US" dirty="0">
                <a:latin typeface="Exo Regular"/>
                <a:cs typeface="Exo Regular"/>
              </a:rPr>
              <a:t>Graphic Design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636" y="0"/>
            <a:ext cx="3117251" cy="4165216"/>
          </a:xfrm>
          <a:prstGeom prst="rect">
            <a:avLst/>
          </a:prstGeom>
          <a:effectLst>
            <a:outerShdw blurRad="203200" dist="127000" dir="2700000" algn="tl" rotWithShape="0">
              <a:prstClr val="black">
                <a:alpha val="40000"/>
              </a:prst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641" y="0"/>
            <a:ext cx="2942247" cy="4165135"/>
          </a:xfrm>
          <a:prstGeom prst="rect">
            <a:avLst/>
          </a:prstGeom>
          <a:effectLst>
            <a:outerShdw blurRad="203200" dist="127000" dir="2700000" algn="tl" rotWithShape="0">
              <a:prstClr val="black">
                <a:alpha val="40000"/>
              </a:prstClr>
            </a:outerShdw>
          </a:effectLst>
        </p:spPr>
      </p:pic>
    </p:spTree>
    <p:extLst>
      <p:ext uri="{BB962C8B-B14F-4D97-AF65-F5344CB8AC3E}">
        <p14:creationId xmlns:p14="http://schemas.microsoft.com/office/powerpoint/2010/main" val="1754947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622" y="156794"/>
            <a:ext cx="7481764" cy="4189788"/>
          </a:xfrm>
          <a:prstGeom prst="rect">
            <a:avLst/>
          </a:prstGeom>
          <a:effectLst>
            <a:outerShdw blurRad="180975" dist="165100" dir="4860000" sx="102000" sy="102000" algn="tl" rotWithShape="0">
              <a:srgbClr val="000000">
                <a:alpha val="43000"/>
              </a:srgbClr>
            </a:outerShdw>
          </a:effectLst>
        </p:spPr>
      </p:pic>
    </p:spTree>
    <p:extLst>
      <p:ext uri="{BB962C8B-B14F-4D97-AF65-F5344CB8AC3E}">
        <p14:creationId xmlns:p14="http://schemas.microsoft.com/office/powerpoint/2010/main" val="326412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72294" y="4026937"/>
            <a:ext cx="6476442" cy="779713"/>
          </a:xfrm>
          <a:prstGeom prst="rect">
            <a:avLst/>
          </a:prstGeom>
          <a:noFill/>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3600" dirty="0">
                <a:latin typeface="Exo DemiBold"/>
                <a:cs typeface="Exo DemiBold"/>
              </a:rPr>
              <a:t>you see different </a:t>
            </a:r>
            <a:r>
              <a:rPr lang="en-US" sz="3600" dirty="0">
                <a:solidFill>
                  <a:srgbClr val="F6C16A"/>
                </a:solidFill>
                <a:latin typeface="Exo DemiBold"/>
                <a:cs typeface="Exo DemiBold"/>
              </a:rPr>
              <a:t>COLORS,</a:t>
            </a:r>
            <a:r>
              <a:rPr lang="en-US" sz="3600" dirty="0">
                <a:latin typeface="Exo DemiBold"/>
                <a:cs typeface="Exo DemiBold"/>
              </a:rPr>
              <a:t> </a:t>
            </a:r>
          </a:p>
        </p:txBody>
      </p:sp>
      <p:sp>
        <p:nvSpPr>
          <p:cNvPr id="6" name="Rectangle 5"/>
          <p:cNvSpPr/>
          <p:nvPr/>
        </p:nvSpPr>
        <p:spPr>
          <a:xfrm>
            <a:off x="6391223" y="4112865"/>
            <a:ext cx="2752777" cy="461665"/>
          </a:xfrm>
          <a:prstGeom prst="rect">
            <a:avLst/>
          </a:prstGeom>
        </p:spPr>
        <p:txBody>
          <a:bodyPr wrap="square">
            <a:spAutoFit/>
          </a:bodyPr>
          <a:lstStyle/>
          <a:p>
            <a:r>
              <a:rPr lang="en-US" sz="1200" dirty="0"/>
              <a:t>Kandinsky – Yellow Red Blue, 1925. Place of Creation: Dessau-</a:t>
            </a:r>
            <a:r>
              <a:rPr lang="en-US" sz="1200" dirty="0" err="1"/>
              <a:t>alten</a:t>
            </a:r>
            <a:r>
              <a:rPr lang="en-US" sz="1200" dirty="0"/>
              <a:t>, Germany.</a:t>
            </a:r>
          </a:p>
        </p:txBody>
      </p:sp>
      <p:pic>
        <p:nvPicPr>
          <p:cNvPr id="7" name="Picture 6" descr="Kandinsky Yellow, Red, Blue.gif"/>
          <p:cNvPicPr>
            <a:picLocks noChangeAspect="1"/>
          </p:cNvPicPr>
          <p:nvPr/>
        </p:nvPicPr>
        <p:blipFill rotWithShape="1">
          <a:blip r:embed="rId3">
            <a:extLst>
              <a:ext uri="{28A0092B-C50C-407E-A947-70E740481C1C}">
                <a14:useLocalDpi xmlns:a14="http://schemas.microsoft.com/office/drawing/2010/main" val="0"/>
              </a:ext>
            </a:extLst>
          </a:blip>
          <a:srcRect t="10113" b="10196"/>
          <a:stretch/>
        </p:blipFill>
        <p:spPr>
          <a:xfrm>
            <a:off x="0" y="0"/>
            <a:ext cx="9144000" cy="4098925"/>
          </a:xfrm>
          <a:prstGeom prst="rect">
            <a:avLst/>
          </a:prstGeom>
        </p:spPr>
      </p:pic>
    </p:spTree>
    <p:extLst>
      <p:ext uri="{BB962C8B-B14F-4D97-AF65-F5344CB8AC3E}">
        <p14:creationId xmlns:p14="http://schemas.microsoft.com/office/powerpoint/2010/main" val="100836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8181" y="4021795"/>
            <a:ext cx="6476442" cy="779713"/>
          </a:xfrm>
          <a:prstGeom prst="rect">
            <a:avLst/>
          </a:prstGeom>
          <a:noFill/>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3600" dirty="0">
                <a:latin typeface="Exo DemiBold"/>
                <a:cs typeface="Exo DemiBold"/>
              </a:rPr>
              <a:t>you see different </a:t>
            </a:r>
            <a:r>
              <a:rPr lang="en-US" sz="3600" dirty="0">
                <a:solidFill>
                  <a:srgbClr val="F6C16A"/>
                </a:solidFill>
                <a:latin typeface="Exo DemiBold"/>
                <a:cs typeface="Exo DemiBold"/>
              </a:rPr>
              <a:t>VALUES</a:t>
            </a:r>
            <a:r>
              <a:rPr lang="en-US" sz="3600" dirty="0">
                <a:latin typeface="Exo DemiBold"/>
                <a:cs typeface="Exo DemiBold"/>
              </a:rPr>
              <a:t>, </a:t>
            </a:r>
          </a:p>
        </p:txBody>
      </p:sp>
      <p:pic>
        <p:nvPicPr>
          <p:cNvPr id="2" name="Picture 1" descr="starry-night.jpg"/>
          <p:cNvPicPr>
            <a:picLocks noChangeAspect="1"/>
          </p:cNvPicPr>
          <p:nvPr/>
        </p:nvPicPr>
        <p:blipFill rotWithShape="1">
          <a:blip r:embed="rId3">
            <a:extLst>
              <a:ext uri="{28A0092B-C50C-407E-A947-70E740481C1C}">
                <a14:useLocalDpi xmlns:a14="http://schemas.microsoft.com/office/drawing/2010/main" val="0"/>
              </a:ext>
            </a:extLst>
          </a:blip>
          <a:srcRect t="32926" b="8605"/>
          <a:stretch/>
        </p:blipFill>
        <p:spPr>
          <a:xfrm>
            <a:off x="0" y="-1"/>
            <a:ext cx="9144000" cy="4098925"/>
          </a:xfrm>
          <a:prstGeom prst="rect">
            <a:avLst/>
          </a:prstGeom>
        </p:spPr>
      </p:pic>
      <p:sp>
        <p:nvSpPr>
          <p:cNvPr id="6" name="TextBox 5"/>
          <p:cNvSpPr txBox="1"/>
          <p:nvPr/>
        </p:nvSpPr>
        <p:spPr>
          <a:xfrm>
            <a:off x="6566044" y="4068525"/>
            <a:ext cx="2459413" cy="461665"/>
          </a:xfrm>
          <a:prstGeom prst="rect">
            <a:avLst/>
          </a:prstGeom>
          <a:noFill/>
        </p:spPr>
        <p:txBody>
          <a:bodyPr wrap="square" rtlCol="0">
            <a:spAutoFit/>
          </a:bodyPr>
          <a:lstStyle/>
          <a:p>
            <a:r>
              <a:rPr lang="en-US" sz="1200" dirty="0"/>
              <a:t>Vincent van Gogh. The Starry Night. </a:t>
            </a:r>
            <a:br>
              <a:rPr lang="en-US" sz="1200" dirty="0"/>
            </a:br>
            <a:r>
              <a:rPr lang="en-US" sz="1200" dirty="0"/>
              <a:t>Saint </a:t>
            </a:r>
            <a:r>
              <a:rPr lang="en-US" sz="1200" dirty="0" err="1"/>
              <a:t>Rémy</a:t>
            </a:r>
            <a:r>
              <a:rPr lang="en-US" sz="1200" dirty="0"/>
              <a:t>, June 1889</a:t>
            </a:r>
          </a:p>
        </p:txBody>
      </p:sp>
    </p:spTree>
    <p:extLst>
      <p:ext uri="{BB962C8B-B14F-4D97-AF65-F5344CB8AC3E}">
        <p14:creationId xmlns:p14="http://schemas.microsoft.com/office/powerpoint/2010/main" val="31814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16029" y="4041439"/>
            <a:ext cx="6476442" cy="779713"/>
          </a:xfrm>
          <a:prstGeom prst="rect">
            <a:avLst/>
          </a:prstGeom>
          <a:noFill/>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3600" dirty="0">
                <a:latin typeface="Exo DemiBold"/>
                <a:cs typeface="Exo DemiBold"/>
              </a:rPr>
              <a:t>you see different </a:t>
            </a:r>
            <a:r>
              <a:rPr lang="en-US" sz="3600" dirty="0">
                <a:solidFill>
                  <a:srgbClr val="F6C16A"/>
                </a:solidFill>
                <a:latin typeface="Exo DemiBold"/>
                <a:cs typeface="Exo DemiBold"/>
              </a:rPr>
              <a:t>LINES</a:t>
            </a:r>
            <a:r>
              <a:rPr lang="en-US" sz="3600" dirty="0">
                <a:latin typeface="Exo DemiBold"/>
                <a:cs typeface="Exo DemiBold"/>
              </a:rPr>
              <a:t>, </a:t>
            </a:r>
          </a:p>
        </p:txBody>
      </p:sp>
      <p:pic>
        <p:nvPicPr>
          <p:cNvPr id="2" name="Picture 1" descr="starry-night.jpg"/>
          <p:cNvPicPr>
            <a:picLocks noChangeAspect="1"/>
          </p:cNvPicPr>
          <p:nvPr/>
        </p:nvPicPr>
        <p:blipFill rotWithShape="1">
          <a:blip r:embed="rId3">
            <a:extLst>
              <a:ext uri="{28A0092B-C50C-407E-A947-70E740481C1C}">
                <a14:useLocalDpi xmlns:a14="http://schemas.microsoft.com/office/drawing/2010/main" val="0"/>
              </a:ext>
            </a:extLst>
          </a:blip>
          <a:srcRect t="32926" b="8605"/>
          <a:stretch/>
        </p:blipFill>
        <p:spPr>
          <a:xfrm>
            <a:off x="0" y="-1"/>
            <a:ext cx="9144000" cy="4098925"/>
          </a:xfrm>
          <a:prstGeom prst="rect">
            <a:avLst/>
          </a:prstGeom>
        </p:spPr>
      </p:pic>
      <p:pic>
        <p:nvPicPr>
          <p:cNvPr id="6" name="Picture 5" descr="Piet-Mondrian-Composition-in-Blue-Grey-and-Pink.JPG"/>
          <p:cNvPicPr>
            <a:picLocks noChangeAspect="1"/>
          </p:cNvPicPr>
          <p:nvPr/>
        </p:nvPicPr>
        <p:blipFill rotWithShape="1">
          <a:blip r:embed="rId4">
            <a:extLst>
              <a:ext uri="{28A0092B-C50C-407E-A947-70E740481C1C}">
                <a14:useLocalDpi xmlns:a14="http://schemas.microsoft.com/office/drawing/2010/main" val="0"/>
              </a:ext>
            </a:extLst>
          </a:blip>
          <a:srcRect t="13055" b="28156"/>
          <a:stretch/>
        </p:blipFill>
        <p:spPr>
          <a:xfrm>
            <a:off x="0" y="0"/>
            <a:ext cx="9144000" cy="4098924"/>
          </a:xfrm>
          <a:prstGeom prst="rect">
            <a:avLst/>
          </a:prstGeom>
        </p:spPr>
      </p:pic>
      <p:sp>
        <p:nvSpPr>
          <p:cNvPr id="8" name="TextBox 7"/>
          <p:cNvSpPr txBox="1"/>
          <p:nvPr/>
        </p:nvSpPr>
        <p:spPr>
          <a:xfrm>
            <a:off x="6177443" y="4098925"/>
            <a:ext cx="2807825" cy="461665"/>
          </a:xfrm>
          <a:prstGeom prst="rect">
            <a:avLst/>
          </a:prstGeom>
          <a:noFill/>
        </p:spPr>
        <p:txBody>
          <a:bodyPr wrap="square" rtlCol="0">
            <a:spAutoFit/>
          </a:bodyPr>
          <a:lstStyle/>
          <a:p>
            <a:r>
              <a:rPr lang="en-US" sz="1200" dirty="0"/>
              <a:t>Composition in Blue, Grey and Pink by Piet Mondrian (1872-1944, Netherlands</a:t>
            </a:r>
          </a:p>
        </p:txBody>
      </p:sp>
    </p:spTree>
    <p:extLst>
      <p:ext uri="{BB962C8B-B14F-4D97-AF65-F5344CB8AC3E}">
        <p14:creationId xmlns:p14="http://schemas.microsoft.com/office/powerpoint/2010/main" val="4486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35652" y="4030987"/>
            <a:ext cx="6476442" cy="779713"/>
          </a:xfrm>
          <a:prstGeom prst="rect">
            <a:avLst/>
          </a:prstGeom>
          <a:noFill/>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3600" dirty="0">
                <a:latin typeface="Exo DemiBold"/>
                <a:cs typeface="Exo DemiBold"/>
              </a:rPr>
              <a:t>you see different </a:t>
            </a:r>
            <a:r>
              <a:rPr lang="en-US" sz="3600" dirty="0">
                <a:solidFill>
                  <a:schemeClr val="accent4">
                    <a:lumMod val="60000"/>
                    <a:lumOff val="40000"/>
                  </a:schemeClr>
                </a:solidFill>
                <a:latin typeface="Exo DemiBold"/>
                <a:cs typeface="Exo DemiBold"/>
              </a:rPr>
              <a:t>TEXTURES</a:t>
            </a:r>
          </a:p>
        </p:txBody>
      </p:sp>
      <p:pic>
        <p:nvPicPr>
          <p:cNvPr id="2" name="Picture 1" descr="starry-night.jpg"/>
          <p:cNvPicPr>
            <a:picLocks noChangeAspect="1"/>
          </p:cNvPicPr>
          <p:nvPr/>
        </p:nvPicPr>
        <p:blipFill rotWithShape="1">
          <a:blip r:embed="rId3">
            <a:extLst>
              <a:ext uri="{28A0092B-C50C-407E-A947-70E740481C1C}">
                <a14:useLocalDpi xmlns:a14="http://schemas.microsoft.com/office/drawing/2010/main" val="0"/>
              </a:ext>
            </a:extLst>
          </a:blip>
          <a:srcRect t="32926" b="8605"/>
          <a:stretch/>
        </p:blipFill>
        <p:spPr>
          <a:xfrm>
            <a:off x="0" y="-1"/>
            <a:ext cx="9144000" cy="4098925"/>
          </a:xfrm>
          <a:prstGeom prst="rect">
            <a:avLst/>
          </a:prstGeom>
        </p:spPr>
      </p:pic>
      <p:pic>
        <p:nvPicPr>
          <p:cNvPr id="6" name="Picture 5" descr="Piet-Mondrian-Composition-in-Blue-Grey-and-Pink.JPG"/>
          <p:cNvPicPr>
            <a:picLocks noChangeAspect="1"/>
          </p:cNvPicPr>
          <p:nvPr/>
        </p:nvPicPr>
        <p:blipFill rotWithShape="1">
          <a:blip r:embed="rId4">
            <a:extLst>
              <a:ext uri="{28A0092B-C50C-407E-A947-70E740481C1C}">
                <a14:useLocalDpi xmlns:a14="http://schemas.microsoft.com/office/drawing/2010/main" val="0"/>
              </a:ext>
            </a:extLst>
          </a:blip>
          <a:srcRect t="13055" b="28156"/>
          <a:stretch/>
        </p:blipFill>
        <p:spPr>
          <a:xfrm>
            <a:off x="0" y="0"/>
            <a:ext cx="9144000" cy="4098924"/>
          </a:xfrm>
          <a:prstGeom prst="rect">
            <a:avLst/>
          </a:prstGeom>
        </p:spPr>
      </p:pic>
      <p:sp>
        <p:nvSpPr>
          <p:cNvPr id="8" name="TextBox 7"/>
          <p:cNvSpPr txBox="1"/>
          <p:nvPr/>
        </p:nvSpPr>
        <p:spPr>
          <a:xfrm>
            <a:off x="6671373" y="4119945"/>
            <a:ext cx="2362121" cy="461665"/>
          </a:xfrm>
          <a:prstGeom prst="rect">
            <a:avLst/>
          </a:prstGeom>
          <a:noFill/>
        </p:spPr>
        <p:txBody>
          <a:bodyPr wrap="square" rtlCol="0">
            <a:spAutoFit/>
          </a:bodyPr>
          <a:lstStyle/>
          <a:p>
            <a:r>
              <a:rPr lang="en-US" sz="1200" dirty="0"/>
              <a:t>Monet, Claude : </a:t>
            </a:r>
            <a:r>
              <a:rPr lang="en-US" sz="1200" dirty="0" err="1"/>
              <a:t>Waterlilies</a:t>
            </a:r>
            <a:r>
              <a:rPr lang="en-US" sz="1200" dirty="0"/>
              <a:t>: Morning. Impressionism.</a:t>
            </a:r>
          </a:p>
        </p:txBody>
      </p:sp>
      <p:pic>
        <p:nvPicPr>
          <p:cNvPr id="3" name="Picture 2" descr="Monet.jpg"/>
          <p:cNvPicPr>
            <a:picLocks noChangeAspect="1"/>
          </p:cNvPicPr>
          <p:nvPr/>
        </p:nvPicPr>
        <p:blipFill rotWithShape="1">
          <a:blip r:embed="rId5">
            <a:extLst>
              <a:ext uri="{28A0092B-C50C-407E-A947-70E740481C1C}">
                <a14:useLocalDpi xmlns:a14="http://schemas.microsoft.com/office/drawing/2010/main" val="0"/>
              </a:ext>
            </a:extLst>
          </a:blip>
          <a:srcRect r="2216"/>
          <a:stretch/>
        </p:blipFill>
        <p:spPr>
          <a:xfrm>
            <a:off x="0" y="-2"/>
            <a:ext cx="9144000" cy="4098925"/>
          </a:xfrm>
          <a:prstGeom prst="rect">
            <a:avLst/>
          </a:prstGeom>
        </p:spPr>
      </p:pic>
    </p:spTree>
    <p:extLst>
      <p:ext uri="{BB962C8B-B14F-4D97-AF65-F5344CB8AC3E}">
        <p14:creationId xmlns:p14="http://schemas.microsoft.com/office/powerpoint/2010/main" val="26955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35652" y="4036213"/>
            <a:ext cx="6476442" cy="779713"/>
          </a:xfrm>
          <a:prstGeom prst="rect">
            <a:avLst/>
          </a:prstGeom>
          <a:noFill/>
        </p:spPr>
        <p:txBody>
          <a:bodyPr vert="horz" lIns="91440" tIns="45720" rIns="91440" bIns="45720" rtlCol="0">
            <a:norm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pPr marL="0" indent="0">
              <a:buFontTx/>
              <a:buNone/>
            </a:pPr>
            <a:r>
              <a:rPr lang="en-US" sz="3600" dirty="0">
                <a:latin typeface="Exo DemiBold"/>
                <a:cs typeface="Exo DemiBold"/>
              </a:rPr>
              <a:t>  and </a:t>
            </a:r>
            <a:r>
              <a:rPr lang="en-US" sz="3600" dirty="0">
                <a:solidFill>
                  <a:srgbClr val="F6C16A"/>
                </a:solidFill>
                <a:latin typeface="Exo DemiBold"/>
                <a:cs typeface="Exo DemiBold"/>
              </a:rPr>
              <a:t>SHAPES.</a:t>
            </a:r>
            <a:r>
              <a:rPr lang="en-US" sz="3600" dirty="0">
                <a:latin typeface="Exo DemiBold"/>
                <a:cs typeface="Exo DemiBold"/>
              </a:rPr>
              <a:t> </a:t>
            </a:r>
          </a:p>
        </p:txBody>
      </p:sp>
      <p:pic>
        <p:nvPicPr>
          <p:cNvPr id="2" name="Picture 1" descr="starry-night.jpg"/>
          <p:cNvPicPr>
            <a:picLocks noChangeAspect="1"/>
          </p:cNvPicPr>
          <p:nvPr/>
        </p:nvPicPr>
        <p:blipFill rotWithShape="1">
          <a:blip r:embed="rId3">
            <a:extLst>
              <a:ext uri="{28A0092B-C50C-407E-A947-70E740481C1C}">
                <a14:useLocalDpi xmlns:a14="http://schemas.microsoft.com/office/drawing/2010/main" val="0"/>
              </a:ext>
            </a:extLst>
          </a:blip>
          <a:srcRect t="32926" b="8605"/>
          <a:stretch/>
        </p:blipFill>
        <p:spPr>
          <a:xfrm>
            <a:off x="0" y="-1"/>
            <a:ext cx="9144000" cy="4098925"/>
          </a:xfrm>
          <a:prstGeom prst="rect">
            <a:avLst/>
          </a:prstGeom>
        </p:spPr>
      </p:pic>
      <p:pic>
        <p:nvPicPr>
          <p:cNvPr id="6" name="Picture 5" descr="Piet-Mondrian-Composition-in-Blue-Grey-and-Pink.JPG"/>
          <p:cNvPicPr>
            <a:picLocks noChangeAspect="1"/>
          </p:cNvPicPr>
          <p:nvPr/>
        </p:nvPicPr>
        <p:blipFill rotWithShape="1">
          <a:blip r:embed="rId4">
            <a:extLst>
              <a:ext uri="{28A0092B-C50C-407E-A947-70E740481C1C}">
                <a14:useLocalDpi xmlns:a14="http://schemas.microsoft.com/office/drawing/2010/main" val="0"/>
              </a:ext>
            </a:extLst>
          </a:blip>
          <a:srcRect t="13055" b="28156"/>
          <a:stretch/>
        </p:blipFill>
        <p:spPr>
          <a:xfrm>
            <a:off x="0" y="0"/>
            <a:ext cx="9144000" cy="4098924"/>
          </a:xfrm>
          <a:prstGeom prst="rect">
            <a:avLst/>
          </a:prstGeom>
        </p:spPr>
      </p:pic>
      <p:sp>
        <p:nvSpPr>
          <p:cNvPr id="8" name="TextBox 7"/>
          <p:cNvSpPr txBox="1"/>
          <p:nvPr/>
        </p:nvSpPr>
        <p:spPr>
          <a:xfrm>
            <a:off x="6671373" y="4119945"/>
            <a:ext cx="2362121" cy="461665"/>
          </a:xfrm>
          <a:prstGeom prst="rect">
            <a:avLst/>
          </a:prstGeom>
          <a:noFill/>
        </p:spPr>
        <p:txBody>
          <a:bodyPr wrap="square" rtlCol="0">
            <a:spAutoFit/>
          </a:bodyPr>
          <a:lstStyle/>
          <a:p>
            <a:r>
              <a:rPr lang="en-US" sz="1200" dirty="0"/>
              <a:t>Joan </a:t>
            </a:r>
            <a:r>
              <a:rPr lang="en-US" sz="1200" dirty="0" err="1"/>
              <a:t>Miró</a:t>
            </a:r>
            <a:r>
              <a:rPr lang="en-US" sz="1200" dirty="0"/>
              <a:t>, </a:t>
            </a:r>
          </a:p>
          <a:p>
            <a:r>
              <a:rPr lang="en-US" sz="1200" dirty="0"/>
              <a:t>figures on a red background, 1939</a:t>
            </a:r>
          </a:p>
        </p:txBody>
      </p:sp>
      <p:pic>
        <p:nvPicPr>
          <p:cNvPr id="3" name="Picture 2" descr="Monet.jpg"/>
          <p:cNvPicPr>
            <a:picLocks noChangeAspect="1"/>
          </p:cNvPicPr>
          <p:nvPr/>
        </p:nvPicPr>
        <p:blipFill rotWithShape="1">
          <a:blip r:embed="rId5">
            <a:extLst>
              <a:ext uri="{28A0092B-C50C-407E-A947-70E740481C1C}">
                <a14:useLocalDpi xmlns:a14="http://schemas.microsoft.com/office/drawing/2010/main" val="0"/>
              </a:ext>
            </a:extLst>
          </a:blip>
          <a:srcRect r="2216"/>
          <a:stretch/>
        </p:blipFill>
        <p:spPr>
          <a:xfrm>
            <a:off x="0" y="-2"/>
            <a:ext cx="9144000" cy="4098925"/>
          </a:xfrm>
          <a:prstGeom prst="rect">
            <a:avLst/>
          </a:prstGeom>
        </p:spPr>
      </p:pic>
      <p:pic>
        <p:nvPicPr>
          <p:cNvPr id="4" name="Picture 3" descr="Miro.jpg"/>
          <p:cNvPicPr>
            <a:picLocks noChangeAspect="1"/>
          </p:cNvPicPr>
          <p:nvPr/>
        </p:nvPicPr>
        <p:blipFill rotWithShape="1">
          <a:blip r:embed="rId6">
            <a:extLst>
              <a:ext uri="{28A0092B-C50C-407E-A947-70E740481C1C}">
                <a14:useLocalDpi xmlns:a14="http://schemas.microsoft.com/office/drawing/2010/main" val="0"/>
              </a:ext>
            </a:extLst>
          </a:blip>
          <a:srcRect t="10530" b="12758"/>
          <a:stretch/>
        </p:blipFill>
        <p:spPr>
          <a:xfrm>
            <a:off x="0" y="0"/>
            <a:ext cx="9144000" cy="4098923"/>
          </a:xfrm>
          <a:prstGeom prst="rect">
            <a:avLst/>
          </a:prstGeom>
        </p:spPr>
      </p:pic>
    </p:spTree>
    <p:extLst>
      <p:ext uri="{BB962C8B-B14F-4D97-AF65-F5344CB8AC3E}">
        <p14:creationId xmlns:p14="http://schemas.microsoft.com/office/powerpoint/2010/main" val="11114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70714"/>
            <a:ext cx="4876355" cy="514451"/>
          </a:xfrm>
        </p:spPr>
        <p:txBody>
          <a:bodyPr>
            <a:noAutofit/>
          </a:bodyPr>
          <a:lstStyle/>
          <a:p>
            <a:pPr algn="l"/>
            <a:r>
              <a:rPr lang="en-US" sz="1600" dirty="0">
                <a:solidFill>
                  <a:srgbClr val="F6C16A"/>
                </a:solidFill>
                <a:latin typeface="Exo DemiBold"/>
                <a:cs typeface="Exo DemiBold"/>
              </a:rPr>
              <a:t>The Elements Of Art</a:t>
            </a:r>
            <a:br>
              <a:rPr lang="en-US" sz="1600" dirty="0">
                <a:solidFill>
                  <a:srgbClr val="F6C16A"/>
                </a:solidFill>
                <a:latin typeface="Exo DemiBold"/>
                <a:cs typeface="Exo DemiBold"/>
              </a:rPr>
            </a:br>
            <a:endParaRPr lang="en-US" sz="1600" dirty="0">
              <a:solidFill>
                <a:srgbClr val="F6C16A"/>
              </a:solidFill>
              <a:latin typeface="Exo DemiBold"/>
              <a:cs typeface="Exo DemiBold"/>
            </a:endParaRPr>
          </a:p>
        </p:txBody>
      </p:sp>
      <p:sp>
        <p:nvSpPr>
          <p:cNvPr id="3" name="Content Placeholder 2"/>
          <p:cNvSpPr>
            <a:spLocks noGrp="1"/>
          </p:cNvSpPr>
          <p:nvPr>
            <p:ph idx="1"/>
          </p:nvPr>
        </p:nvSpPr>
        <p:spPr>
          <a:xfrm>
            <a:off x="685801" y="1401856"/>
            <a:ext cx="8212041" cy="3192767"/>
          </a:xfrm>
        </p:spPr>
        <p:txBody>
          <a:bodyPr/>
          <a:lstStyle/>
          <a:p>
            <a:pPr marL="0" indent="0">
              <a:buNone/>
              <a:defRPr/>
            </a:pPr>
            <a:r>
              <a:rPr lang="en-US" sz="2800" dirty="0"/>
              <a:t>You see countless ways artists combine and organize </a:t>
            </a:r>
            <a:br>
              <a:rPr lang="en-US" sz="2800" dirty="0"/>
            </a:br>
            <a:r>
              <a:rPr lang="en-US" sz="2800" dirty="0"/>
              <a:t>these elements so their ideas and feelings </a:t>
            </a:r>
            <a:br>
              <a:rPr lang="en-US" sz="2800" dirty="0"/>
            </a:br>
            <a:r>
              <a:rPr lang="en-US" sz="2800" dirty="0"/>
              <a:t>can be communicated and understood by viewers.</a:t>
            </a:r>
          </a:p>
          <a:p>
            <a:endParaRPr lang="en-US" dirty="0"/>
          </a:p>
        </p:txBody>
      </p:sp>
      <p:cxnSp>
        <p:nvCxnSpPr>
          <p:cNvPr id="5" name="Straight Connector 4"/>
          <p:cNvCxnSpPr/>
          <p:nvPr/>
        </p:nvCxnSpPr>
        <p:spPr>
          <a:xfrm>
            <a:off x="482267" y="1559429"/>
            <a:ext cx="0" cy="1125359"/>
          </a:xfrm>
          <a:prstGeom prst="line">
            <a:avLst/>
          </a:pr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0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7986</TotalTime>
  <Words>778</Words>
  <Application>Microsoft Macintosh PowerPoint</Application>
  <PresentationFormat>On-screen Show (16:9)</PresentationFormat>
  <Paragraphs>97</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Exo Bold</vt:lpstr>
      <vt:lpstr>Exo DemiBold</vt:lpstr>
      <vt:lpstr>Exo Light</vt:lpstr>
      <vt:lpstr>Exo Regular</vt:lpstr>
      <vt:lpstr>Tahoma</vt:lpstr>
      <vt:lpstr>Wingdings 2</vt:lpstr>
      <vt:lpstr>Story</vt:lpstr>
      <vt:lpstr>The Elements Of Art</vt:lpstr>
      <vt:lpstr>The Elements Of Art</vt:lpstr>
      <vt:lpstr>The Elements Of Art</vt:lpstr>
      <vt:lpstr>PowerPoint Presentation</vt:lpstr>
      <vt:lpstr>PowerPoint Presentation</vt:lpstr>
      <vt:lpstr>PowerPoint Presentation</vt:lpstr>
      <vt:lpstr>PowerPoint Presentation</vt:lpstr>
      <vt:lpstr>PowerPoint Presentation</vt:lpstr>
      <vt:lpstr>The Elements Of Art </vt:lpstr>
      <vt:lpstr>The Elements Of Art </vt:lpstr>
      <vt:lpstr>The Elements Of Art </vt:lpstr>
      <vt:lpstr>The Elements Of Art </vt:lpstr>
      <vt:lpstr>PowerPoint Presentation</vt:lpstr>
      <vt:lpstr>PowerPoint Presentation</vt:lpstr>
      <vt:lpstr>The Elements Of Art </vt:lpstr>
      <vt:lpstr>The Elements Of Art </vt:lpstr>
      <vt:lpstr>The Elements Of 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Elements Of Art </vt:lpstr>
      <vt:lpstr>PowerPoint Presentation</vt:lpstr>
      <vt:lpstr>PowerPoint Presentation</vt:lpstr>
      <vt:lpstr>The Elements Of Art </vt:lpstr>
      <vt:lpstr>PowerPoint Presentation</vt:lpstr>
      <vt:lpstr>The Elements Of Art </vt:lpstr>
      <vt:lpstr>PowerPoint Presentation</vt:lpstr>
      <vt:lpstr>PowerPoint Presentation</vt:lpstr>
      <vt:lpstr>PowerPoint Presentation</vt:lpstr>
      <vt:lpstr>PowerPoint Presentation</vt:lpstr>
      <vt:lpstr>PowerPoint Presentation</vt:lpstr>
    </vt:vector>
  </TitlesOfParts>
  <Company>xm|creative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Elements Of Art</dc:title>
  <dc:creator>steve exum</dc:creator>
  <cp:lastModifiedBy>exum75@gmail.com</cp:lastModifiedBy>
  <cp:revision>127</cp:revision>
  <dcterms:created xsi:type="dcterms:W3CDTF">2014-08-07T03:25:53Z</dcterms:created>
  <dcterms:modified xsi:type="dcterms:W3CDTF">2020-04-19T23:17:00Z</dcterms:modified>
</cp:coreProperties>
</file>