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media/image7.jpg" ContentType="image/jpeg"/>
  <Override PartName="/ppt/media/image9.jpg" ContentType="image/jpeg"/>
  <Override PartName="/ppt/media/image10.jpg" ContentType="image/jpeg"/>
  <Override PartName="/ppt/media/image12.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00"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41"/>
    <p:restoredTop sz="50102" autoAdjust="0"/>
  </p:normalViewPr>
  <p:slideViewPr>
    <p:cSldViewPr snapToGrid="0" snapToObjects="1">
      <p:cViewPr varScale="1">
        <p:scale>
          <a:sx n="105" d="100"/>
          <a:sy n="105" d="100"/>
        </p:scale>
        <p:origin x="3696" y="1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3936"/>
            <a:ext cx="7772400" cy="733806"/>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685800" y="2514600"/>
            <a:ext cx="7772400" cy="658368"/>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726948"/>
            <a:ext cx="3657600" cy="870966"/>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383242"/>
            <a:ext cx="3657600" cy="4165227"/>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99853" y="1597914"/>
            <a:ext cx="3657600" cy="2688336"/>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113532"/>
            <a:ext cx="7776882" cy="761238"/>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342901"/>
            <a:ext cx="5486400" cy="2733115"/>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0571" y="3886200"/>
            <a:ext cx="7776882" cy="712694"/>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3116356"/>
            <a:ext cx="7776882" cy="759758"/>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342900"/>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0571" y="3886200"/>
            <a:ext cx="7776882" cy="712694"/>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1841575"/>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6" name="Picture Placeholder 2"/>
          <p:cNvSpPr>
            <a:spLocks noGrp="1"/>
          </p:cNvSpPr>
          <p:nvPr>
            <p:ph type="pic" idx="14"/>
          </p:nvPr>
        </p:nvSpPr>
        <p:spPr>
          <a:xfrm>
            <a:off x="3412490" y="342900"/>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7" name="Picture Placeholder 2"/>
          <p:cNvSpPr>
            <a:spLocks noGrp="1"/>
          </p:cNvSpPr>
          <p:nvPr>
            <p:ph type="pic" idx="15"/>
          </p:nvPr>
        </p:nvSpPr>
        <p:spPr>
          <a:xfrm>
            <a:off x="3412490" y="1841575"/>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8" name="Picture Placeholder 2"/>
          <p:cNvSpPr>
            <a:spLocks noGrp="1"/>
          </p:cNvSpPr>
          <p:nvPr>
            <p:ph type="pic" idx="16"/>
          </p:nvPr>
        </p:nvSpPr>
        <p:spPr>
          <a:xfrm>
            <a:off x="6139180" y="342900"/>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9" name="Picture Placeholder 2"/>
          <p:cNvSpPr>
            <a:spLocks noGrp="1"/>
          </p:cNvSpPr>
          <p:nvPr>
            <p:ph type="pic" idx="17"/>
          </p:nvPr>
        </p:nvSpPr>
        <p:spPr>
          <a:xfrm>
            <a:off x="6139180" y="1841575"/>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400051"/>
            <a:ext cx="1600200" cy="419457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400051"/>
            <a:ext cx="6019800" cy="419457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3" y="1401857"/>
            <a:ext cx="7770813" cy="3192767"/>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1"/>
            <a:ext cx="7772400" cy="732865"/>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802" y="3943350"/>
            <a:ext cx="7770813" cy="655544"/>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9" y="318488"/>
            <a:ext cx="5031609" cy="253185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3" y="742950"/>
            <a:ext cx="7770813" cy="1307306"/>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3" y="2067486"/>
            <a:ext cx="7770813" cy="961465"/>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3" y="90769"/>
            <a:ext cx="7770813" cy="1072403"/>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320405"/>
            <a:ext cx="3611880" cy="3274219"/>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320405"/>
            <a:ext cx="3611880" cy="3274219"/>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3" y="90769"/>
            <a:ext cx="7770813" cy="107240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163171"/>
            <a:ext cx="3611880" cy="46056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1828800"/>
            <a:ext cx="3611880" cy="276582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163171"/>
            <a:ext cx="3611880" cy="46056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1828800"/>
            <a:ext cx="3611880" cy="276582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11/27/18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1643904"/>
            <a:ext cx="3429000" cy="1191"/>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1643904"/>
            <a:ext cx="3429000" cy="1191"/>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11/27/18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11/27/18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728662"/>
            <a:ext cx="3657600" cy="871538"/>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342901"/>
            <a:ext cx="3657600" cy="4251722"/>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1600201"/>
            <a:ext cx="3657600" cy="268605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3" y="90769"/>
            <a:ext cx="7770813" cy="1072403"/>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3" y="1314451"/>
            <a:ext cx="7770813" cy="32801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4767264"/>
            <a:ext cx="2133600" cy="273844"/>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11/27/18</a:t>
            </a:fld>
            <a:endParaRPr lang="en-US"/>
          </a:p>
        </p:txBody>
      </p:sp>
      <p:sp>
        <p:nvSpPr>
          <p:cNvPr id="5" name="Footer Placeholder 4"/>
          <p:cNvSpPr>
            <a:spLocks noGrp="1"/>
          </p:cNvSpPr>
          <p:nvPr>
            <p:ph type="ftr" sz="quarter" idx="3"/>
          </p:nvPr>
        </p:nvSpPr>
        <p:spPr>
          <a:xfrm>
            <a:off x="354105" y="4767264"/>
            <a:ext cx="2895600" cy="273844"/>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4767264"/>
            <a:ext cx="685800" cy="273844"/>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1192" y="1773936"/>
            <a:ext cx="7772400" cy="733806"/>
          </a:xfrm>
        </p:spPr>
        <p:txBody>
          <a:bodyPr/>
          <a:lstStyle/>
          <a:p>
            <a:r>
              <a:rPr lang="en-US" dirty="0" smtClean="0">
                <a:solidFill>
                  <a:srgbClr val="F6C16A"/>
                </a:solidFill>
              </a:rPr>
              <a:t>Logo Types</a:t>
            </a:r>
            <a:endParaRPr lang="en-US" dirty="0">
              <a:solidFill>
                <a:srgbClr val="F6C16A"/>
              </a:solidFill>
            </a:endParaRPr>
          </a:p>
        </p:txBody>
      </p:sp>
    </p:spTree>
    <p:extLst>
      <p:ext uri="{BB962C8B-B14F-4D97-AF65-F5344CB8AC3E}">
        <p14:creationId xmlns:p14="http://schemas.microsoft.com/office/powerpoint/2010/main" val="268912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0539" y="1443969"/>
            <a:ext cx="7271252" cy="3570532"/>
          </a:xfrm>
        </p:spPr>
        <p:txBody>
          <a:bodyPr>
            <a:noAutofit/>
          </a:bodyPr>
          <a:lstStyle/>
          <a:p>
            <a:pPr marL="0" indent="0">
              <a:buNone/>
            </a:pPr>
            <a:r>
              <a:rPr lang="en-US" sz="1800" dirty="0"/>
              <a:t>These logos combine a </a:t>
            </a:r>
            <a:r>
              <a:rPr lang="en-US" sz="1800" dirty="0" err="1"/>
              <a:t>wordmark</a:t>
            </a:r>
            <a:r>
              <a:rPr lang="en-US" sz="1800" dirty="0"/>
              <a:t> and a symbol or icon to give the flexibility for the use of either or both elements across a variety of applications. </a:t>
            </a:r>
            <a:br>
              <a:rPr lang="en-US" sz="1800" dirty="0"/>
            </a:br>
            <a:endParaRPr lang="en-US" sz="1800" dirty="0"/>
          </a:p>
          <a:p>
            <a:pPr marL="0" indent="0">
              <a:buNone/>
            </a:pPr>
            <a:r>
              <a:rPr lang="en-US" sz="1800" dirty="0"/>
              <a:t>A well-designed combination mark looks just as good with the elements separate as it does with them together. </a:t>
            </a:r>
            <a:br>
              <a:rPr lang="en-US" sz="1800" dirty="0"/>
            </a:br>
            <a:endParaRPr lang="en-US" sz="1800" dirty="0"/>
          </a:p>
          <a:p>
            <a:pPr marL="0" indent="0">
              <a:buNone/>
            </a:pPr>
            <a:r>
              <a:rPr lang="en-US" sz="1800" dirty="0"/>
              <a:t>You might recognize some combo marks like </a:t>
            </a:r>
            <a:br>
              <a:rPr lang="en-US" sz="1800" dirty="0"/>
            </a:br>
            <a:r>
              <a:rPr lang="en-US" sz="1800" dirty="0"/>
              <a:t>Hawaiian Airlines, Adidas and Sprint.</a:t>
            </a:r>
            <a:endParaRPr lang="en-US" sz="1800" dirty="0">
              <a:solidFill>
                <a:srgbClr val="7F7F7F"/>
              </a:solidFill>
            </a:endParaRPr>
          </a:p>
        </p:txBody>
      </p:sp>
      <p:sp>
        <p:nvSpPr>
          <p:cNvPr id="2" name="TextBox 1"/>
          <p:cNvSpPr txBox="1"/>
          <p:nvPr/>
        </p:nvSpPr>
        <p:spPr>
          <a:xfrm>
            <a:off x="1261935" y="470894"/>
            <a:ext cx="2601597" cy="369332"/>
          </a:xfrm>
          <a:prstGeom prst="rect">
            <a:avLst/>
          </a:prstGeom>
          <a:noFill/>
        </p:spPr>
        <p:txBody>
          <a:bodyPr wrap="square" rtlCol="0">
            <a:spAutoFit/>
          </a:bodyPr>
          <a:lstStyle/>
          <a:p>
            <a:r>
              <a:rPr lang="en-US" b="1" dirty="0" smtClean="0">
                <a:solidFill>
                  <a:srgbClr val="F6C16A"/>
                </a:solidFill>
                <a:effectLst>
                  <a:outerShdw blurRad="50800" dist="38100" dir="2700000" algn="tl" rotWithShape="0">
                    <a:prstClr val="black">
                      <a:alpha val="40000"/>
                    </a:prstClr>
                  </a:outerShdw>
                </a:effectLst>
              </a:rPr>
              <a:t>Logo </a:t>
            </a:r>
            <a:r>
              <a:rPr lang="en-US" b="1" dirty="0" smtClean="0">
                <a:solidFill>
                  <a:srgbClr val="F6C16A"/>
                </a:solidFill>
                <a:effectLst>
                  <a:outerShdw blurRad="50800" dist="38100" dir="2700000" algn="tl" rotWithShape="0">
                    <a:prstClr val="black">
                      <a:alpha val="40000"/>
                    </a:prstClr>
                  </a:outerShdw>
                </a:effectLst>
              </a:rPr>
              <a:t>Types</a:t>
            </a:r>
            <a:endParaRPr lang="en-US" b="1" dirty="0">
              <a:solidFill>
                <a:srgbClr val="F6C16A"/>
              </a:solidFill>
              <a:effectLst>
                <a:outerShdw blurRad="50800" dist="38100" dir="2700000" algn="tl" rotWithShape="0">
                  <a:prstClr val="black">
                    <a:alpha val="40000"/>
                  </a:prstClr>
                </a:outerShdw>
              </a:effectLst>
            </a:endParaRPr>
          </a:p>
        </p:txBody>
      </p:sp>
      <p:sp>
        <p:nvSpPr>
          <p:cNvPr id="5" name="TextBox 4"/>
          <p:cNvSpPr txBox="1"/>
          <p:nvPr/>
        </p:nvSpPr>
        <p:spPr>
          <a:xfrm>
            <a:off x="1261935" y="963635"/>
            <a:ext cx="3352888" cy="369332"/>
          </a:xfrm>
          <a:prstGeom prst="rect">
            <a:avLst/>
          </a:prstGeom>
          <a:noFill/>
        </p:spPr>
        <p:txBody>
          <a:bodyPr wrap="square" rtlCol="0">
            <a:spAutoFit/>
          </a:bodyPr>
          <a:lstStyle/>
          <a:p>
            <a:pPr lvl="0"/>
            <a:r>
              <a:rPr lang="en-US" dirty="0" smtClean="0">
                <a:solidFill>
                  <a:srgbClr val="F6C16A"/>
                </a:solidFill>
              </a:rPr>
              <a:t>4. COMBINATION MARKS</a:t>
            </a:r>
            <a:endParaRPr lang="en-US" dirty="0">
              <a:solidFill>
                <a:srgbClr val="F6C16A"/>
              </a:solidFill>
            </a:endParaRPr>
          </a:p>
        </p:txBody>
      </p:sp>
    </p:spTree>
    <p:extLst>
      <p:ext uri="{BB962C8B-B14F-4D97-AF65-F5344CB8AC3E}">
        <p14:creationId xmlns:p14="http://schemas.microsoft.com/office/powerpoint/2010/main" val="252861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142" y="297976"/>
            <a:ext cx="3506526" cy="369332"/>
          </a:xfrm>
          <a:prstGeom prst="rect">
            <a:avLst/>
          </a:prstGeom>
          <a:noFill/>
        </p:spPr>
        <p:txBody>
          <a:bodyPr wrap="square" rtlCol="0">
            <a:spAutoFit/>
          </a:bodyPr>
          <a:lstStyle/>
          <a:p>
            <a:pPr lvl="0"/>
            <a:r>
              <a:rPr lang="en-US" dirty="0" smtClean="0">
                <a:solidFill>
                  <a:srgbClr val="F6C16A"/>
                </a:solidFill>
              </a:rPr>
              <a:t>4. COMBINATION MARKS</a:t>
            </a:r>
            <a:endParaRPr lang="en-US" dirty="0">
              <a:solidFill>
                <a:srgbClr val="F6C16A"/>
              </a:solidFill>
            </a:endParaRPr>
          </a:p>
        </p:txBody>
      </p:sp>
      <p:pic>
        <p:nvPicPr>
          <p:cNvPr id="6" name="Picture 5" descr="Comb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754" y="1035219"/>
            <a:ext cx="7874000" cy="3175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4130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142" y="297976"/>
            <a:ext cx="3506526" cy="646331"/>
          </a:xfrm>
          <a:prstGeom prst="rect">
            <a:avLst/>
          </a:prstGeom>
          <a:noFill/>
        </p:spPr>
        <p:txBody>
          <a:bodyPr wrap="square" rtlCol="0">
            <a:spAutoFit/>
          </a:bodyPr>
          <a:lstStyle/>
          <a:p>
            <a:pPr lvl="0"/>
            <a:r>
              <a:rPr lang="en-US" dirty="0" smtClean="0">
                <a:solidFill>
                  <a:srgbClr val="F6C16A"/>
                </a:solidFill>
              </a:rPr>
              <a:t>4. COMBINATION </a:t>
            </a:r>
            <a:br>
              <a:rPr lang="en-US" dirty="0" smtClean="0">
                <a:solidFill>
                  <a:srgbClr val="F6C16A"/>
                </a:solidFill>
              </a:rPr>
            </a:br>
            <a:r>
              <a:rPr lang="en-US" dirty="0" smtClean="0">
                <a:solidFill>
                  <a:srgbClr val="F6C16A"/>
                </a:solidFill>
              </a:rPr>
              <a:t>     MARKS</a:t>
            </a:r>
            <a:endParaRPr lang="en-US" dirty="0">
              <a:solidFill>
                <a:srgbClr val="F6C16A"/>
              </a:solidFill>
            </a:endParaRPr>
          </a:p>
        </p:txBody>
      </p:sp>
      <p:pic>
        <p:nvPicPr>
          <p:cNvPr id="4" name="Picture 3" descr="mark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1" y="0"/>
            <a:ext cx="6857999" cy="51435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6215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142" y="297976"/>
            <a:ext cx="3506526" cy="646331"/>
          </a:xfrm>
          <a:prstGeom prst="rect">
            <a:avLst/>
          </a:prstGeom>
          <a:noFill/>
        </p:spPr>
        <p:txBody>
          <a:bodyPr wrap="square" rtlCol="0">
            <a:spAutoFit/>
          </a:bodyPr>
          <a:lstStyle/>
          <a:p>
            <a:pPr lvl="0"/>
            <a:r>
              <a:rPr lang="en-US" dirty="0" smtClean="0">
                <a:solidFill>
                  <a:srgbClr val="F6C16A"/>
                </a:solidFill>
              </a:rPr>
              <a:t>4. COMBINATION </a:t>
            </a:r>
            <a:br>
              <a:rPr lang="en-US" dirty="0" smtClean="0">
                <a:solidFill>
                  <a:srgbClr val="F6C16A"/>
                </a:solidFill>
              </a:rPr>
            </a:br>
            <a:r>
              <a:rPr lang="en-US" dirty="0" smtClean="0">
                <a:solidFill>
                  <a:srgbClr val="F6C16A"/>
                </a:solidFill>
              </a:rPr>
              <a:t>     MARKS</a:t>
            </a:r>
            <a:endParaRPr lang="en-US" dirty="0">
              <a:solidFill>
                <a:srgbClr val="F6C16A"/>
              </a:solidFill>
            </a:endParaRPr>
          </a:p>
        </p:txBody>
      </p:sp>
      <p:pic>
        <p:nvPicPr>
          <p:cNvPr id="6" name="Picture 5" descr="abstract_mark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0"/>
            <a:ext cx="6858000" cy="51435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2153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0539" y="1443969"/>
            <a:ext cx="7271252" cy="3570532"/>
          </a:xfrm>
        </p:spPr>
        <p:txBody>
          <a:bodyPr>
            <a:noAutofit/>
          </a:bodyPr>
          <a:lstStyle/>
          <a:p>
            <a:pPr marL="0" indent="0">
              <a:buNone/>
            </a:pPr>
            <a:r>
              <a:rPr lang="en-US" sz="1800" dirty="0">
                <a:solidFill>
                  <a:srgbClr val="FFFFFF"/>
                </a:solidFill>
              </a:rPr>
              <a:t>An emblem logo encases the company name </a:t>
            </a:r>
            <a:r>
              <a:rPr lang="en-US" sz="1800" dirty="0" smtClean="0">
                <a:solidFill>
                  <a:srgbClr val="FFFFFF"/>
                </a:solidFill>
              </a:rPr>
              <a:t>within </a:t>
            </a:r>
            <a:r>
              <a:rPr lang="en-US" sz="1800" dirty="0">
                <a:solidFill>
                  <a:srgbClr val="FFFFFF"/>
                </a:solidFill>
              </a:rPr>
              <a:t>the design. </a:t>
            </a:r>
            <a:br>
              <a:rPr lang="en-US" sz="1800" dirty="0">
                <a:solidFill>
                  <a:srgbClr val="FFFFFF"/>
                </a:solidFill>
              </a:rPr>
            </a:br>
            <a:endParaRPr lang="en-US" sz="1800" dirty="0">
              <a:solidFill>
                <a:srgbClr val="FFFFFF"/>
              </a:solidFill>
            </a:endParaRPr>
          </a:p>
          <a:p>
            <a:pPr marL="0" indent="0">
              <a:buNone/>
            </a:pPr>
            <a:r>
              <a:rPr lang="en-US" sz="1800" dirty="0">
                <a:solidFill>
                  <a:srgbClr val="FFFFFF"/>
                </a:solidFill>
              </a:rPr>
              <a:t>Emblems are a complex mixture of pictorial </a:t>
            </a:r>
            <a:r>
              <a:rPr lang="en-US" sz="1800" dirty="0" smtClean="0">
                <a:solidFill>
                  <a:srgbClr val="FFFFFF"/>
                </a:solidFill>
              </a:rPr>
              <a:t>elements and </a:t>
            </a:r>
            <a:r>
              <a:rPr lang="en-US" sz="1800" dirty="0">
                <a:solidFill>
                  <a:srgbClr val="FFFFFF"/>
                </a:solidFill>
              </a:rPr>
              <a:t>type that are linked to the organization and its positioning.</a:t>
            </a:r>
          </a:p>
          <a:p>
            <a:endParaRPr lang="en-US" sz="1800" dirty="0">
              <a:solidFill>
                <a:srgbClr val="FFFFFF"/>
              </a:solidFill>
            </a:endParaRPr>
          </a:p>
          <a:p>
            <a:pPr marL="0" indent="0">
              <a:buNone/>
            </a:pPr>
            <a:r>
              <a:rPr lang="en-US" sz="1800" dirty="0">
                <a:solidFill>
                  <a:srgbClr val="FFFFFF"/>
                </a:solidFill>
              </a:rPr>
              <a:t>Some examples include Starbucks, the </a:t>
            </a:r>
            <a:r>
              <a:rPr lang="en-US" sz="1800" dirty="0" smtClean="0">
                <a:solidFill>
                  <a:srgbClr val="FFFFFF"/>
                </a:solidFill>
              </a:rPr>
              <a:t>NFL and </a:t>
            </a:r>
            <a:r>
              <a:rPr lang="en-US" sz="1800" dirty="0">
                <a:solidFill>
                  <a:srgbClr val="FFFFFF"/>
                </a:solidFill>
              </a:rPr>
              <a:t>Harley-Davidson Motorcycles.</a:t>
            </a:r>
            <a:br>
              <a:rPr lang="en-US" sz="1800" dirty="0">
                <a:solidFill>
                  <a:srgbClr val="FFFFFF"/>
                </a:solidFill>
              </a:rPr>
            </a:br>
            <a:endParaRPr lang="en-US" sz="1800" dirty="0">
              <a:solidFill>
                <a:srgbClr val="FFFFFF"/>
              </a:solidFill>
            </a:endParaRPr>
          </a:p>
        </p:txBody>
      </p:sp>
      <p:sp>
        <p:nvSpPr>
          <p:cNvPr id="2" name="TextBox 1"/>
          <p:cNvSpPr txBox="1"/>
          <p:nvPr/>
        </p:nvSpPr>
        <p:spPr>
          <a:xfrm>
            <a:off x="1261935" y="470894"/>
            <a:ext cx="2601597" cy="369332"/>
          </a:xfrm>
          <a:prstGeom prst="rect">
            <a:avLst/>
          </a:prstGeom>
          <a:noFill/>
        </p:spPr>
        <p:txBody>
          <a:bodyPr wrap="square" rtlCol="0">
            <a:spAutoFit/>
          </a:bodyPr>
          <a:lstStyle/>
          <a:p>
            <a:r>
              <a:rPr lang="en-US" b="1" dirty="0" smtClean="0">
                <a:solidFill>
                  <a:srgbClr val="F6C16A"/>
                </a:solidFill>
                <a:effectLst>
                  <a:outerShdw blurRad="50800" dist="38100" dir="2700000" algn="tl" rotWithShape="0">
                    <a:prstClr val="black">
                      <a:alpha val="40000"/>
                    </a:prstClr>
                  </a:outerShdw>
                </a:effectLst>
              </a:rPr>
              <a:t>Logo </a:t>
            </a:r>
            <a:r>
              <a:rPr lang="en-US" b="1" dirty="0" smtClean="0">
                <a:solidFill>
                  <a:srgbClr val="F6C16A"/>
                </a:solidFill>
                <a:effectLst>
                  <a:outerShdw blurRad="50800" dist="38100" dir="2700000" algn="tl" rotWithShape="0">
                    <a:prstClr val="black">
                      <a:alpha val="40000"/>
                    </a:prstClr>
                  </a:outerShdw>
                </a:effectLst>
              </a:rPr>
              <a:t>Types</a:t>
            </a:r>
            <a:endParaRPr lang="en-US" b="1" dirty="0">
              <a:solidFill>
                <a:srgbClr val="F6C16A"/>
              </a:solidFill>
              <a:effectLst>
                <a:outerShdw blurRad="50800" dist="38100" dir="2700000" algn="tl" rotWithShape="0">
                  <a:prstClr val="black">
                    <a:alpha val="40000"/>
                  </a:prstClr>
                </a:outerShdw>
              </a:effectLst>
            </a:endParaRPr>
          </a:p>
        </p:txBody>
      </p:sp>
      <p:sp>
        <p:nvSpPr>
          <p:cNvPr id="5" name="TextBox 4"/>
          <p:cNvSpPr txBox="1"/>
          <p:nvPr/>
        </p:nvSpPr>
        <p:spPr>
          <a:xfrm>
            <a:off x="1261935" y="963635"/>
            <a:ext cx="3352888" cy="369332"/>
          </a:xfrm>
          <a:prstGeom prst="rect">
            <a:avLst/>
          </a:prstGeom>
          <a:noFill/>
        </p:spPr>
        <p:txBody>
          <a:bodyPr wrap="square" rtlCol="0">
            <a:spAutoFit/>
          </a:bodyPr>
          <a:lstStyle/>
          <a:p>
            <a:pPr lvl="0"/>
            <a:r>
              <a:rPr lang="en-US" dirty="0" smtClean="0">
                <a:solidFill>
                  <a:srgbClr val="F6C16A"/>
                </a:solidFill>
              </a:rPr>
              <a:t>5. EMBLEMS</a:t>
            </a:r>
            <a:endParaRPr lang="en-US" dirty="0">
              <a:solidFill>
                <a:srgbClr val="F6C16A"/>
              </a:solidFill>
            </a:endParaRPr>
          </a:p>
        </p:txBody>
      </p:sp>
    </p:spTree>
    <p:extLst>
      <p:ext uri="{BB962C8B-B14F-4D97-AF65-F5344CB8AC3E}">
        <p14:creationId xmlns:p14="http://schemas.microsoft.com/office/powerpoint/2010/main" val="136075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142" y="297976"/>
            <a:ext cx="3506526" cy="369332"/>
          </a:xfrm>
          <a:prstGeom prst="rect">
            <a:avLst/>
          </a:prstGeom>
          <a:noFill/>
        </p:spPr>
        <p:txBody>
          <a:bodyPr wrap="square" rtlCol="0">
            <a:spAutoFit/>
          </a:bodyPr>
          <a:lstStyle/>
          <a:p>
            <a:pPr lvl="0"/>
            <a:r>
              <a:rPr lang="en-US" dirty="0" smtClean="0">
                <a:solidFill>
                  <a:srgbClr val="F6C16A"/>
                </a:solidFill>
              </a:rPr>
              <a:t>5. EMBLEMS</a:t>
            </a:r>
            <a:endParaRPr lang="en-US" dirty="0">
              <a:solidFill>
                <a:srgbClr val="F6C16A"/>
              </a:solidFill>
            </a:endParaRPr>
          </a:p>
        </p:txBody>
      </p:sp>
      <p:pic>
        <p:nvPicPr>
          <p:cNvPr id="4" name="Picture 3" descr="Emble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000" y="1011985"/>
            <a:ext cx="7874000" cy="3175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0489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142" y="297976"/>
            <a:ext cx="3506526" cy="369332"/>
          </a:xfrm>
          <a:prstGeom prst="rect">
            <a:avLst/>
          </a:prstGeom>
          <a:noFill/>
        </p:spPr>
        <p:txBody>
          <a:bodyPr wrap="square" rtlCol="0">
            <a:spAutoFit/>
          </a:bodyPr>
          <a:lstStyle/>
          <a:p>
            <a:pPr lvl="0"/>
            <a:r>
              <a:rPr lang="en-US" dirty="0" smtClean="0">
                <a:solidFill>
                  <a:srgbClr val="F6C16A"/>
                </a:solidFill>
              </a:rPr>
              <a:t>5. EMBLEMS</a:t>
            </a:r>
            <a:endParaRPr lang="en-US" dirty="0">
              <a:solidFill>
                <a:srgbClr val="F6C16A"/>
              </a:solidFill>
            </a:endParaRPr>
          </a:p>
        </p:txBody>
      </p:sp>
      <p:pic>
        <p:nvPicPr>
          <p:cNvPr id="6" name="Picture 5" descr="emblem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1" y="0"/>
            <a:ext cx="6857999" cy="51435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042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0539" y="1443969"/>
            <a:ext cx="5642028" cy="3570532"/>
          </a:xfrm>
        </p:spPr>
        <p:txBody>
          <a:bodyPr>
            <a:noAutofit/>
          </a:bodyPr>
          <a:lstStyle/>
          <a:p>
            <a:pPr marL="0" indent="0">
              <a:buNone/>
            </a:pPr>
            <a:r>
              <a:rPr lang="en-US" sz="1800" dirty="0">
                <a:solidFill>
                  <a:srgbClr val="FFFFFF"/>
                </a:solidFill>
              </a:rPr>
              <a:t>Each of these different classifications of marks has its own design challenges and clichés. </a:t>
            </a:r>
            <a:br>
              <a:rPr lang="en-US" sz="1800" dirty="0">
                <a:solidFill>
                  <a:srgbClr val="FFFFFF"/>
                </a:solidFill>
              </a:rPr>
            </a:br>
            <a:endParaRPr lang="en-US" sz="1800" dirty="0">
              <a:solidFill>
                <a:srgbClr val="FFFFFF"/>
              </a:solidFill>
            </a:endParaRPr>
          </a:p>
          <a:p>
            <a:pPr marL="0" indent="0">
              <a:buNone/>
            </a:pPr>
            <a:r>
              <a:rPr lang="en-US" sz="1800" dirty="0">
                <a:solidFill>
                  <a:srgbClr val="FFFFFF"/>
                </a:solidFill>
              </a:rPr>
              <a:t>Using these marks effectively is a combination of experience and research. </a:t>
            </a:r>
          </a:p>
          <a:p>
            <a:pPr marL="0" indent="0">
              <a:buNone/>
            </a:pPr>
            <a:endParaRPr lang="en-US" sz="1800" dirty="0">
              <a:solidFill>
                <a:srgbClr val="FFFFFF"/>
              </a:solidFill>
              <a:effectLst>
                <a:outerShdw blurRad="50800" dist="38100" dir="2700000" algn="tl" rotWithShape="0">
                  <a:prstClr val="black">
                    <a:alpha val="40000"/>
                  </a:prstClr>
                </a:outerShdw>
              </a:effectLst>
            </a:endParaRPr>
          </a:p>
        </p:txBody>
      </p:sp>
      <p:sp>
        <p:nvSpPr>
          <p:cNvPr id="2" name="TextBox 1"/>
          <p:cNvSpPr txBox="1"/>
          <p:nvPr/>
        </p:nvSpPr>
        <p:spPr>
          <a:xfrm>
            <a:off x="1261935" y="655560"/>
            <a:ext cx="2601597" cy="369332"/>
          </a:xfrm>
          <a:prstGeom prst="rect">
            <a:avLst/>
          </a:prstGeom>
          <a:noFill/>
        </p:spPr>
        <p:txBody>
          <a:bodyPr wrap="square" rtlCol="0">
            <a:spAutoFit/>
          </a:bodyPr>
          <a:lstStyle/>
          <a:p>
            <a:r>
              <a:rPr lang="en-US" b="1" dirty="0" smtClean="0">
                <a:solidFill>
                  <a:srgbClr val="F6C16A"/>
                </a:solidFill>
                <a:effectLst>
                  <a:outerShdw blurRad="50800" dist="38100" dir="2700000" algn="tl" rotWithShape="0">
                    <a:prstClr val="black">
                      <a:alpha val="40000"/>
                    </a:prstClr>
                  </a:outerShdw>
                </a:effectLst>
              </a:rPr>
              <a:t>Logo </a:t>
            </a:r>
            <a:r>
              <a:rPr lang="en-US" b="1" dirty="0" smtClean="0">
                <a:solidFill>
                  <a:srgbClr val="F6C16A"/>
                </a:solidFill>
                <a:effectLst>
                  <a:outerShdw blurRad="50800" dist="38100" dir="2700000" algn="tl" rotWithShape="0">
                    <a:prstClr val="black">
                      <a:alpha val="40000"/>
                    </a:prstClr>
                  </a:outerShdw>
                </a:effectLst>
              </a:rPr>
              <a:t>Types</a:t>
            </a:r>
            <a:endParaRPr lang="en-US" b="1" dirty="0">
              <a:solidFill>
                <a:srgbClr val="F6C16A"/>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581681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0539" y="1443969"/>
            <a:ext cx="7271252" cy="3570532"/>
          </a:xfrm>
        </p:spPr>
        <p:txBody>
          <a:bodyPr>
            <a:noAutofit/>
          </a:bodyPr>
          <a:lstStyle/>
          <a:p>
            <a:pPr marL="42863" indent="-42863">
              <a:spcBef>
                <a:spcPct val="0"/>
              </a:spcBef>
              <a:buNone/>
            </a:pPr>
            <a:r>
              <a:rPr lang="en-US" sz="1800" dirty="0">
                <a:effectLst>
                  <a:outerShdw blurRad="50800" dist="38100" dir="2700000" algn="tl" rotWithShape="0">
                    <a:prstClr val="black">
                      <a:alpha val="40000"/>
                    </a:prstClr>
                  </a:outerShdw>
                </a:effectLst>
              </a:rPr>
              <a:t>Logos come in all kinds of shapes and sizes. However they typically are </a:t>
            </a:r>
            <a:r>
              <a:rPr lang="en-US" sz="1800" dirty="0">
                <a:solidFill>
                  <a:schemeClr val="accent4">
                    <a:lumMod val="60000"/>
                    <a:lumOff val="40000"/>
                  </a:schemeClr>
                </a:solidFill>
                <a:effectLst>
                  <a:outerShdw blurRad="50800" dist="38100" dir="2700000" algn="tl" rotWithShape="0">
                    <a:prstClr val="black">
                      <a:alpha val="40000"/>
                    </a:prstClr>
                  </a:outerShdw>
                </a:effectLst>
              </a:rPr>
              <a:t>one of 5 different classifications</a:t>
            </a:r>
            <a:r>
              <a:rPr lang="en-US" sz="1800" dirty="0">
                <a:effectLst>
                  <a:outerShdw blurRad="50800" dist="38100" dir="2700000" algn="tl" rotWithShape="0">
                    <a:prstClr val="black">
                      <a:alpha val="40000"/>
                    </a:prstClr>
                  </a:outerShdw>
                </a:effectLst>
              </a:rPr>
              <a:t>. </a:t>
            </a:r>
          </a:p>
          <a:p>
            <a:pPr marL="42863" indent="-42863">
              <a:spcBef>
                <a:spcPct val="0"/>
              </a:spcBef>
              <a:buNone/>
            </a:pPr>
            <a:endParaRPr lang="en-US" sz="1800" dirty="0">
              <a:effectLst>
                <a:outerShdw blurRad="50800" dist="38100" dir="2700000" algn="tl" rotWithShape="0">
                  <a:prstClr val="black">
                    <a:alpha val="40000"/>
                  </a:prstClr>
                </a:outerShdw>
              </a:effectLst>
            </a:endParaRPr>
          </a:p>
          <a:p>
            <a:pPr marL="42863" indent="-42863">
              <a:spcBef>
                <a:spcPct val="0"/>
              </a:spcBef>
              <a:buNone/>
            </a:pPr>
            <a:r>
              <a:rPr lang="en-US" sz="1800" dirty="0">
                <a:effectLst>
                  <a:outerShdw blurRad="50800" dist="38100" dir="2700000" algn="tl" rotWithShape="0">
                    <a:prstClr val="black">
                      <a:alpha val="40000"/>
                    </a:prstClr>
                  </a:outerShdw>
                </a:effectLst>
              </a:rPr>
              <a:t>Designing a logo is about much more than an exercise in </a:t>
            </a:r>
            <a:r>
              <a:rPr lang="en-US" sz="1800" dirty="0" smtClean="0">
                <a:effectLst>
                  <a:outerShdw blurRad="50800" dist="38100" dir="2700000" algn="tl" rotWithShape="0">
                    <a:prstClr val="black">
                      <a:alpha val="40000"/>
                    </a:prstClr>
                  </a:outerShdw>
                </a:effectLst>
              </a:rPr>
              <a:t>aesthetics. </a:t>
            </a:r>
            <a:r>
              <a:rPr lang="en-US" sz="1800" dirty="0">
                <a:effectLst>
                  <a:outerShdw blurRad="50800" dist="38100" dir="2700000" algn="tl" rotWithShape="0">
                    <a:prstClr val="black">
                      <a:alpha val="40000"/>
                    </a:prstClr>
                  </a:outerShdw>
                </a:effectLst>
              </a:rPr>
              <a:t>A </a:t>
            </a:r>
            <a:r>
              <a:rPr lang="en-US" sz="1800" dirty="0" smtClean="0">
                <a:effectLst>
                  <a:outerShdw blurRad="50800" dist="38100" dir="2700000" algn="tl" rotWithShape="0">
                    <a:prstClr val="black">
                      <a:alpha val="40000"/>
                    </a:prstClr>
                  </a:outerShdw>
                </a:effectLst>
              </a:rPr>
              <a:t>logo</a:t>
            </a:r>
            <a:br>
              <a:rPr lang="en-US" sz="1800" dirty="0" smtClean="0">
                <a:effectLst>
                  <a:outerShdw blurRad="50800" dist="38100" dir="2700000" algn="tl" rotWithShape="0">
                    <a:prstClr val="black">
                      <a:alpha val="40000"/>
                    </a:prstClr>
                  </a:outerShdw>
                </a:effectLst>
              </a:rPr>
            </a:br>
            <a:r>
              <a:rPr lang="en-US" sz="1800" dirty="0" smtClean="0">
                <a:effectLst>
                  <a:outerShdw blurRad="50800" dist="38100" dir="2700000" algn="tl" rotWithShape="0">
                    <a:prstClr val="black">
                      <a:alpha val="40000"/>
                    </a:prstClr>
                  </a:outerShdw>
                </a:effectLst>
              </a:rPr>
              <a:t>must </a:t>
            </a:r>
            <a:r>
              <a:rPr lang="en-US" sz="1800" dirty="0">
                <a:effectLst>
                  <a:outerShdw blurRad="50800" dist="38100" dir="2700000" algn="tl" rotWithShape="0">
                    <a:prstClr val="black">
                      <a:alpha val="40000"/>
                    </a:prstClr>
                  </a:outerShdw>
                </a:effectLst>
              </a:rPr>
              <a:t>be a positive depiction of the product or service it represents. </a:t>
            </a:r>
            <a:br>
              <a:rPr lang="en-US" sz="1800" dirty="0">
                <a:effectLst>
                  <a:outerShdw blurRad="50800" dist="38100" dir="2700000" algn="tl" rotWithShape="0">
                    <a:prstClr val="black">
                      <a:alpha val="40000"/>
                    </a:prstClr>
                  </a:outerShdw>
                </a:effectLst>
              </a:rPr>
            </a:br>
            <a:endParaRPr lang="en-US" sz="1800" dirty="0">
              <a:effectLst>
                <a:outerShdw blurRad="50800" dist="38100" dir="2700000" algn="tl" rotWithShape="0">
                  <a:prstClr val="black">
                    <a:alpha val="40000"/>
                  </a:prstClr>
                </a:outerShdw>
              </a:effectLst>
            </a:endParaRPr>
          </a:p>
          <a:p>
            <a:pPr marL="42863" indent="-42863">
              <a:spcBef>
                <a:spcPct val="0"/>
              </a:spcBef>
              <a:buNone/>
            </a:pPr>
            <a:r>
              <a:rPr lang="en-US" sz="1800" dirty="0">
                <a:effectLst>
                  <a:outerShdw blurRad="50800" dist="38100" dir="2700000" algn="tl" rotWithShape="0">
                    <a:prstClr val="black">
                      <a:alpha val="40000"/>
                    </a:prstClr>
                  </a:outerShdw>
                </a:effectLst>
              </a:rPr>
              <a:t>When designing a logo, knowing which type of mark would be the most appropriate for the application will help you achieve a stronger solution.</a:t>
            </a:r>
            <a:endParaRPr lang="en-US" sz="1800" dirty="0">
              <a:ln w="18415" cmpd="sng">
                <a:solidFill>
                  <a:srgbClr val="FFFFFF"/>
                </a:solidFill>
                <a:prstDash val="solid"/>
              </a:ln>
              <a:effectLst>
                <a:outerShdw blurRad="50800" dist="38100" dir="2700000" algn="tl" rotWithShape="0">
                  <a:prstClr val="black">
                    <a:alpha val="40000"/>
                  </a:prstClr>
                </a:outerShdw>
              </a:effectLst>
            </a:endParaRPr>
          </a:p>
        </p:txBody>
      </p:sp>
      <p:sp>
        <p:nvSpPr>
          <p:cNvPr id="2" name="TextBox 1"/>
          <p:cNvSpPr txBox="1"/>
          <p:nvPr/>
        </p:nvSpPr>
        <p:spPr>
          <a:xfrm>
            <a:off x="1261935" y="655560"/>
            <a:ext cx="2601597" cy="369332"/>
          </a:xfrm>
          <a:prstGeom prst="rect">
            <a:avLst/>
          </a:prstGeom>
          <a:noFill/>
        </p:spPr>
        <p:txBody>
          <a:bodyPr wrap="square" rtlCol="0">
            <a:spAutoFit/>
          </a:bodyPr>
          <a:lstStyle/>
          <a:p>
            <a:r>
              <a:rPr lang="en-US" b="1" dirty="0" smtClean="0">
                <a:solidFill>
                  <a:srgbClr val="F6C16A"/>
                </a:solidFill>
                <a:effectLst>
                  <a:outerShdw blurRad="50800" dist="38100" dir="2700000" algn="tl" rotWithShape="0">
                    <a:prstClr val="black">
                      <a:alpha val="40000"/>
                    </a:prstClr>
                  </a:outerShdw>
                </a:effectLst>
              </a:rPr>
              <a:t>Logo </a:t>
            </a:r>
            <a:r>
              <a:rPr lang="en-US" b="1" dirty="0" smtClean="0">
                <a:solidFill>
                  <a:srgbClr val="F6C16A"/>
                </a:solidFill>
                <a:effectLst>
                  <a:outerShdw blurRad="50800" dist="38100" dir="2700000" algn="tl" rotWithShape="0">
                    <a:prstClr val="black">
                      <a:alpha val="40000"/>
                    </a:prstClr>
                  </a:outerShdw>
                </a:effectLst>
              </a:rPr>
              <a:t>Types</a:t>
            </a:r>
            <a:endParaRPr lang="en-US" b="1" dirty="0">
              <a:solidFill>
                <a:srgbClr val="F6C16A"/>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09044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0539" y="1443969"/>
            <a:ext cx="7271252" cy="3570532"/>
          </a:xfrm>
        </p:spPr>
        <p:txBody>
          <a:bodyPr>
            <a:noAutofit/>
          </a:bodyPr>
          <a:lstStyle/>
          <a:p>
            <a:pPr marL="0" indent="0">
              <a:buNone/>
            </a:pPr>
            <a:r>
              <a:rPr lang="en-US" sz="1800" dirty="0">
                <a:solidFill>
                  <a:srgbClr val="FFFFFF"/>
                </a:solidFill>
                <a:effectLst>
                  <a:outerShdw blurRad="50800" dist="38100" dir="2700000" algn="tl" rotWithShape="0">
                    <a:prstClr val="black">
                      <a:alpha val="40000"/>
                    </a:prstClr>
                  </a:outerShdw>
                </a:effectLst>
              </a:rPr>
              <a:t>A </a:t>
            </a:r>
            <a:r>
              <a:rPr lang="en-US" sz="1800" dirty="0" err="1">
                <a:solidFill>
                  <a:srgbClr val="FFFFFF"/>
                </a:solidFill>
                <a:effectLst>
                  <a:outerShdw blurRad="50800" dist="38100" dir="2700000" algn="tl" rotWithShape="0">
                    <a:prstClr val="black">
                      <a:alpha val="40000"/>
                    </a:prstClr>
                  </a:outerShdw>
                </a:effectLst>
              </a:rPr>
              <a:t>wordmark</a:t>
            </a:r>
            <a:r>
              <a:rPr lang="en-US" sz="1800" dirty="0">
                <a:solidFill>
                  <a:srgbClr val="FFFFFF"/>
                </a:solidFill>
                <a:effectLst>
                  <a:outerShdw blurRad="50800" dist="38100" dir="2700000" algn="tl" rotWithShape="0">
                    <a:prstClr val="black">
                      <a:alpha val="40000"/>
                    </a:prstClr>
                  </a:outerShdw>
                </a:effectLst>
              </a:rPr>
              <a:t> is a logo comprised of </a:t>
            </a:r>
            <a:r>
              <a:rPr lang="en-US" sz="1800" dirty="0">
                <a:solidFill>
                  <a:schemeClr val="accent4">
                    <a:lumMod val="60000"/>
                    <a:lumOff val="40000"/>
                  </a:schemeClr>
                </a:solidFill>
                <a:effectLst>
                  <a:outerShdw blurRad="50800" dist="38100" dir="2700000" algn="tl" rotWithShape="0">
                    <a:prstClr val="black">
                      <a:alpha val="40000"/>
                    </a:prstClr>
                  </a:outerShdw>
                </a:effectLst>
              </a:rPr>
              <a:t>text only </a:t>
            </a:r>
            <a:r>
              <a:rPr lang="en-US" sz="1800" dirty="0">
                <a:solidFill>
                  <a:srgbClr val="FFFFFF"/>
                </a:solidFill>
                <a:effectLst>
                  <a:outerShdw blurRad="50800" dist="38100" dir="2700000" algn="tl" rotWithShape="0">
                    <a:prstClr val="black">
                      <a:alpha val="40000"/>
                    </a:prstClr>
                  </a:outerShdw>
                </a:effectLst>
              </a:rPr>
              <a:t>featuring a </a:t>
            </a:r>
            <a:r>
              <a:rPr lang="en-US" sz="1800" dirty="0">
                <a:solidFill>
                  <a:schemeClr val="accent4">
                    <a:lumMod val="60000"/>
                    <a:lumOff val="40000"/>
                  </a:schemeClr>
                </a:solidFill>
                <a:effectLst>
                  <a:outerShdw blurRad="50800" dist="38100" dir="2700000" algn="tl" rotWithShape="0">
                    <a:prstClr val="black">
                      <a:alpha val="40000"/>
                    </a:prstClr>
                  </a:outerShdw>
                </a:effectLst>
              </a:rPr>
              <a:t>unique typographical treatment</a:t>
            </a:r>
            <a:r>
              <a:rPr lang="en-US" sz="1800" dirty="0">
                <a:solidFill>
                  <a:srgbClr val="FFFFFF"/>
                </a:solidFill>
                <a:effectLst>
                  <a:outerShdw blurRad="50800" dist="38100" dir="2700000" algn="tl" rotWithShape="0">
                    <a:prstClr val="black">
                      <a:alpha val="40000"/>
                    </a:prstClr>
                  </a:outerShdw>
                </a:effectLst>
              </a:rPr>
              <a:t> used to convey the brand’s message or </a:t>
            </a:r>
            <a:r>
              <a:rPr lang="en-US" sz="1800" dirty="0" smtClean="0">
                <a:solidFill>
                  <a:srgbClr val="FFFFFF"/>
                </a:solidFill>
                <a:effectLst>
                  <a:outerShdw blurRad="50800" dist="38100" dir="2700000" algn="tl" rotWithShape="0">
                    <a:prstClr val="black">
                      <a:alpha val="40000"/>
                    </a:prstClr>
                  </a:outerShdw>
                </a:effectLst>
              </a:rPr>
              <a:t>positioning.</a:t>
            </a:r>
          </a:p>
          <a:p>
            <a:pPr marL="0" indent="0">
              <a:buNone/>
            </a:pPr>
            <a:r>
              <a:rPr lang="en-US" sz="1800" dirty="0" smtClean="0">
                <a:solidFill>
                  <a:srgbClr val="FFFFFF"/>
                </a:solidFill>
                <a:effectLst>
                  <a:outerShdw blurRad="50800" dist="38100" dir="2700000" algn="tl" rotWithShape="0">
                    <a:prstClr val="black">
                      <a:alpha val="40000"/>
                    </a:prstClr>
                  </a:outerShdw>
                </a:effectLst>
              </a:rPr>
              <a:t>These are uniquely styled text logos that spell out the company or brand name</a:t>
            </a:r>
            <a:r>
              <a:rPr lang="en-US" sz="1800" dirty="0">
                <a:solidFill>
                  <a:srgbClr val="FFFFFF"/>
                </a:solidFill>
                <a:effectLst>
                  <a:outerShdw blurRad="50800" dist="38100" dir="2700000" algn="tl" rotWithShape="0">
                    <a:prstClr val="black">
                      <a:alpha val="40000"/>
                    </a:prstClr>
                  </a:outerShdw>
                </a:effectLst>
              </a:rPr>
              <a:t>. </a:t>
            </a:r>
            <a:endParaRPr lang="en-US" sz="1800" dirty="0" smtClean="0">
              <a:solidFill>
                <a:srgbClr val="FFFFFF"/>
              </a:solidFill>
              <a:effectLst>
                <a:outerShdw blurRad="50800" dist="38100" dir="2700000" algn="tl" rotWithShape="0">
                  <a:prstClr val="black">
                    <a:alpha val="40000"/>
                  </a:prstClr>
                </a:outerShdw>
              </a:effectLst>
            </a:endParaRPr>
          </a:p>
          <a:p>
            <a:pPr marL="0" indent="0">
              <a:buNone/>
            </a:pPr>
            <a:r>
              <a:rPr lang="en-US" sz="1800" dirty="0" smtClean="0">
                <a:solidFill>
                  <a:srgbClr val="FFFFFF"/>
                </a:solidFill>
                <a:effectLst>
                  <a:outerShdw blurRad="50800" dist="38100" dir="2700000" algn="tl" rotWithShape="0">
                    <a:prstClr val="black">
                      <a:alpha val="40000"/>
                    </a:prstClr>
                  </a:outerShdw>
                </a:effectLst>
              </a:rPr>
              <a:t>Many </a:t>
            </a:r>
            <a:r>
              <a:rPr lang="en-US" sz="1800" dirty="0">
                <a:solidFill>
                  <a:srgbClr val="FFFFFF"/>
                </a:solidFill>
                <a:effectLst>
                  <a:outerShdw blurRad="50800" dist="38100" dir="2700000" algn="tl" rotWithShape="0">
                    <a:prstClr val="black">
                      <a:alpha val="40000"/>
                    </a:prstClr>
                  </a:outerShdw>
                </a:effectLst>
              </a:rPr>
              <a:t>times, custom fonts are created specifically for brands to use across all their marketing and branding collateral. </a:t>
            </a:r>
          </a:p>
        </p:txBody>
      </p:sp>
      <p:sp>
        <p:nvSpPr>
          <p:cNvPr id="2" name="TextBox 1"/>
          <p:cNvSpPr txBox="1"/>
          <p:nvPr/>
        </p:nvSpPr>
        <p:spPr>
          <a:xfrm>
            <a:off x="1261935" y="470894"/>
            <a:ext cx="2601597" cy="369332"/>
          </a:xfrm>
          <a:prstGeom prst="rect">
            <a:avLst/>
          </a:prstGeom>
          <a:noFill/>
        </p:spPr>
        <p:txBody>
          <a:bodyPr wrap="square" rtlCol="0">
            <a:spAutoFit/>
          </a:bodyPr>
          <a:lstStyle/>
          <a:p>
            <a:r>
              <a:rPr lang="en-US" b="1" dirty="0" smtClean="0">
                <a:solidFill>
                  <a:srgbClr val="F6C16A"/>
                </a:solidFill>
                <a:effectLst>
                  <a:outerShdw blurRad="50800" dist="38100" dir="2700000" algn="tl" rotWithShape="0">
                    <a:prstClr val="black">
                      <a:alpha val="40000"/>
                    </a:prstClr>
                  </a:outerShdw>
                </a:effectLst>
              </a:rPr>
              <a:t>Logo </a:t>
            </a:r>
            <a:r>
              <a:rPr lang="en-US" b="1" dirty="0" smtClean="0">
                <a:solidFill>
                  <a:srgbClr val="F6C16A"/>
                </a:solidFill>
                <a:effectLst>
                  <a:outerShdw blurRad="50800" dist="38100" dir="2700000" algn="tl" rotWithShape="0">
                    <a:prstClr val="black">
                      <a:alpha val="40000"/>
                    </a:prstClr>
                  </a:outerShdw>
                </a:effectLst>
              </a:rPr>
              <a:t>Types</a:t>
            </a:r>
            <a:endParaRPr lang="en-US" b="1" dirty="0">
              <a:solidFill>
                <a:srgbClr val="F6C16A"/>
              </a:solidFill>
              <a:effectLst>
                <a:outerShdw blurRad="50800" dist="38100" dir="2700000" algn="tl" rotWithShape="0">
                  <a:prstClr val="black">
                    <a:alpha val="40000"/>
                  </a:prstClr>
                </a:outerShdw>
              </a:effectLst>
            </a:endParaRPr>
          </a:p>
        </p:txBody>
      </p:sp>
      <p:sp>
        <p:nvSpPr>
          <p:cNvPr id="5" name="TextBox 4"/>
          <p:cNvSpPr txBox="1"/>
          <p:nvPr/>
        </p:nvSpPr>
        <p:spPr>
          <a:xfrm>
            <a:off x="1261935" y="957431"/>
            <a:ext cx="2601597" cy="369332"/>
          </a:xfrm>
          <a:prstGeom prst="rect">
            <a:avLst/>
          </a:prstGeom>
          <a:noFill/>
        </p:spPr>
        <p:txBody>
          <a:bodyPr wrap="square" rtlCol="0">
            <a:spAutoFit/>
          </a:bodyPr>
          <a:lstStyle/>
          <a:p>
            <a:pPr lvl="0"/>
            <a:r>
              <a:rPr lang="en-US" dirty="0" smtClean="0">
                <a:solidFill>
                  <a:srgbClr val="F6C16A"/>
                </a:solidFill>
              </a:rPr>
              <a:t>1. WORD MARKS</a:t>
            </a:r>
            <a:endParaRPr lang="en-US" dirty="0">
              <a:solidFill>
                <a:srgbClr val="F6C16A"/>
              </a:solidFill>
            </a:endParaRPr>
          </a:p>
        </p:txBody>
      </p:sp>
    </p:spTree>
    <p:extLst>
      <p:ext uri="{BB962C8B-B14F-4D97-AF65-F5344CB8AC3E}">
        <p14:creationId xmlns:p14="http://schemas.microsoft.com/office/powerpoint/2010/main" val="393149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3873" y="297976"/>
            <a:ext cx="2601597" cy="369332"/>
          </a:xfrm>
          <a:prstGeom prst="rect">
            <a:avLst/>
          </a:prstGeom>
          <a:noFill/>
        </p:spPr>
        <p:txBody>
          <a:bodyPr wrap="square" rtlCol="0">
            <a:spAutoFit/>
          </a:bodyPr>
          <a:lstStyle/>
          <a:p>
            <a:pPr lvl="0"/>
            <a:r>
              <a:rPr lang="en-US" dirty="0" smtClean="0">
                <a:solidFill>
                  <a:srgbClr val="F6C16A"/>
                </a:solidFill>
              </a:rPr>
              <a:t>1. WORD MARKS</a:t>
            </a:r>
            <a:endParaRPr lang="en-US" dirty="0">
              <a:solidFill>
                <a:srgbClr val="F6C16A"/>
              </a:solidFill>
            </a:endParaRPr>
          </a:p>
        </p:txBody>
      </p:sp>
      <p:pic>
        <p:nvPicPr>
          <p:cNvPr id="7" name="Picture 6" descr="WordMarks.png"/>
          <p:cNvPicPr>
            <a:picLocks noChangeAspect="1"/>
          </p:cNvPicPr>
          <p:nvPr/>
        </p:nvPicPr>
        <p:blipFill rotWithShape="1">
          <a:blip r:embed="rId2">
            <a:extLst>
              <a:ext uri="{28A0092B-C50C-407E-A947-70E740481C1C}">
                <a14:useLocalDpi xmlns:a14="http://schemas.microsoft.com/office/drawing/2010/main" val="0"/>
              </a:ext>
            </a:extLst>
          </a:blip>
          <a:srcRect l="11670" t="4450" r="10875" b="8191"/>
          <a:stretch/>
        </p:blipFill>
        <p:spPr>
          <a:xfrm>
            <a:off x="3279140" y="0"/>
            <a:ext cx="5864860" cy="511043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1656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0539" y="1443969"/>
            <a:ext cx="7271252" cy="3570532"/>
          </a:xfrm>
        </p:spPr>
        <p:txBody>
          <a:bodyPr>
            <a:noAutofit/>
          </a:bodyPr>
          <a:lstStyle/>
          <a:p>
            <a:pPr marL="0" indent="0">
              <a:buNone/>
            </a:pPr>
            <a:r>
              <a:rPr lang="en-US" sz="1800" dirty="0">
                <a:solidFill>
                  <a:srgbClr val="FFFFFF"/>
                </a:solidFill>
              </a:rPr>
              <a:t>This type of logo represents the company in a simple but bold manner. In most cases, the image is abstract and stylized to give visual interest. </a:t>
            </a:r>
            <a:endParaRPr lang="en-US" sz="1800" dirty="0" smtClean="0">
              <a:solidFill>
                <a:srgbClr val="FFFFFF"/>
              </a:solidFill>
            </a:endParaRPr>
          </a:p>
          <a:p>
            <a:pPr marL="0" indent="0">
              <a:buNone/>
            </a:pPr>
            <a:r>
              <a:rPr lang="en-US" sz="1800" dirty="0" smtClean="0">
                <a:solidFill>
                  <a:srgbClr val="FFFFFF"/>
                </a:solidFill>
              </a:rPr>
              <a:t>Most </a:t>
            </a:r>
            <a:r>
              <a:rPr lang="en-US" sz="1800" dirty="0">
                <a:solidFill>
                  <a:srgbClr val="FFFFFF"/>
                </a:solidFill>
              </a:rPr>
              <a:t>companies that use this type of logo will have a very simple main logo, but may choose to create additional alternative versions that appear a little more flashy.</a:t>
            </a:r>
          </a:p>
          <a:p>
            <a:pPr marL="0" indent="0">
              <a:buNone/>
            </a:pPr>
            <a:r>
              <a:rPr lang="en-US" sz="1800" dirty="0" smtClean="0">
                <a:solidFill>
                  <a:srgbClr val="FFFFFF"/>
                </a:solidFill>
              </a:rPr>
              <a:t>The </a:t>
            </a:r>
            <a:r>
              <a:rPr lang="en-US" sz="1800" dirty="0">
                <a:solidFill>
                  <a:srgbClr val="FFFFFF"/>
                </a:solidFill>
              </a:rPr>
              <a:t>human mind can easily remember a simple form much easier than a complex one. It’s best to use a simple symbol or icon if you plan on building a large business. You probably recognize symbol logos like Apple, Shell and Mercedes-Benz.</a:t>
            </a:r>
          </a:p>
        </p:txBody>
      </p:sp>
      <p:sp>
        <p:nvSpPr>
          <p:cNvPr id="2" name="TextBox 1"/>
          <p:cNvSpPr txBox="1"/>
          <p:nvPr/>
        </p:nvSpPr>
        <p:spPr>
          <a:xfrm>
            <a:off x="1261935" y="470894"/>
            <a:ext cx="2601597" cy="369332"/>
          </a:xfrm>
          <a:prstGeom prst="rect">
            <a:avLst/>
          </a:prstGeom>
          <a:noFill/>
        </p:spPr>
        <p:txBody>
          <a:bodyPr wrap="square" rtlCol="0">
            <a:spAutoFit/>
          </a:bodyPr>
          <a:lstStyle/>
          <a:p>
            <a:r>
              <a:rPr lang="en-US" b="1" dirty="0" smtClean="0">
                <a:solidFill>
                  <a:srgbClr val="F6C16A"/>
                </a:solidFill>
                <a:effectLst>
                  <a:outerShdw blurRad="50800" dist="38100" dir="2700000" algn="tl" rotWithShape="0">
                    <a:prstClr val="black">
                      <a:alpha val="40000"/>
                    </a:prstClr>
                  </a:outerShdw>
                </a:effectLst>
              </a:rPr>
              <a:t>Logo </a:t>
            </a:r>
            <a:r>
              <a:rPr lang="en-US" b="1" dirty="0" smtClean="0">
                <a:solidFill>
                  <a:srgbClr val="F6C16A"/>
                </a:solidFill>
                <a:effectLst>
                  <a:outerShdw blurRad="50800" dist="38100" dir="2700000" algn="tl" rotWithShape="0">
                    <a:prstClr val="black">
                      <a:alpha val="40000"/>
                    </a:prstClr>
                  </a:outerShdw>
                </a:effectLst>
              </a:rPr>
              <a:t>Types</a:t>
            </a:r>
            <a:endParaRPr lang="en-US" b="1" dirty="0">
              <a:solidFill>
                <a:srgbClr val="F6C16A"/>
              </a:solidFill>
              <a:effectLst>
                <a:outerShdw blurRad="50800" dist="38100" dir="2700000" algn="tl" rotWithShape="0">
                  <a:prstClr val="black">
                    <a:alpha val="40000"/>
                  </a:prstClr>
                </a:outerShdw>
              </a:effectLst>
            </a:endParaRPr>
          </a:p>
        </p:txBody>
      </p:sp>
      <p:sp>
        <p:nvSpPr>
          <p:cNvPr id="5" name="TextBox 4"/>
          <p:cNvSpPr txBox="1"/>
          <p:nvPr/>
        </p:nvSpPr>
        <p:spPr>
          <a:xfrm>
            <a:off x="1261935" y="963635"/>
            <a:ext cx="3352888" cy="369332"/>
          </a:xfrm>
          <a:prstGeom prst="rect">
            <a:avLst/>
          </a:prstGeom>
          <a:noFill/>
        </p:spPr>
        <p:txBody>
          <a:bodyPr wrap="square" rtlCol="0">
            <a:spAutoFit/>
          </a:bodyPr>
          <a:lstStyle/>
          <a:p>
            <a:pPr lvl="0"/>
            <a:r>
              <a:rPr lang="en-US" dirty="0" smtClean="0">
                <a:solidFill>
                  <a:srgbClr val="F6C16A"/>
                </a:solidFill>
              </a:rPr>
              <a:t>2. ABSTRACT MARKS/SYMBOLS</a:t>
            </a:r>
            <a:endParaRPr lang="en-US" dirty="0">
              <a:solidFill>
                <a:srgbClr val="F6C16A"/>
              </a:solidFill>
            </a:endParaRPr>
          </a:p>
        </p:txBody>
      </p:sp>
    </p:spTree>
    <p:extLst>
      <p:ext uri="{BB962C8B-B14F-4D97-AF65-F5344CB8AC3E}">
        <p14:creationId xmlns:p14="http://schemas.microsoft.com/office/powerpoint/2010/main" val="209974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6355" y="297976"/>
            <a:ext cx="3506526" cy="369332"/>
          </a:xfrm>
          <a:prstGeom prst="rect">
            <a:avLst/>
          </a:prstGeom>
          <a:noFill/>
        </p:spPr>
        <p:txBody>
          <a:bodyPr wrap="square" rtlCol="0">
            <a:spAutoFit/>
          </a:bodyPr>
          <a:lstStyle/>
          <a:p>
            <a:pPr lvl="0"/>
            <a:r>
              <a:rPr lang="en-US" dirty="0" smtClean="0">
                <a:solidFill>
                  <a:srgbClr val="F6C16A"/>
                </a:solidFill>
              </a:rPr>
              <a:t>2. ABSTRACT MARKS/SYMBOLS</a:t>
            </a:r>
            <a:endParaRPr lang="en-US" dirty="0">
              <a:solidFill>
                <a:srgbClr val="F6C16A"/>
              </a:solidFill>
            </a:endParaRPr>
          </a:p>
        </p:txBody>
      </p:sp>
      <p:pic>
        <p:nvPicPr>
          <p:cNvPr id="4" name="Picture 3" descr="Symbo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873" y="940299"/>
            <a:ext cx="7874000" cy="3175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5279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0539" y="1443969"/>
            <a:ext cx="7271252" cy="3570532"/>
          </a:xfrm>
        </p:spPr>
        <p:txBody>
          <a:bodyPr>
            <a:noAutofit/>
          </a:bodyPr>
          <a:lstStyle/>
          <a:p>
            <a:pPr marL="0" indent="0">
              <a:buNone/>
            </a:pPr>
            <a:r>
              <a:rPr lang="en-US" sz="1800" dirty="0" err="1" smtClean="0">
                <a:solidFill>
                  <a:srgbClr val="FFFFFF"/>
                </a:solidFill>
              </a:rPr>
              <a:t>Lettermarks</a:t>
            </a:r>
            <a:r>
              <a:rPr lang="en-US" sz="1800" dirty="0" smtClean="0">
                <a:solidFill>
                  <a:srgbClr val="FFFFFF"/>
                </a:solidFill>
              </a:rPr>
              <a:t> are exclusively typographic. </a:t>
            </a:r>
            <a:endParaRPr lang="en-US" sz="1800" dirty="0">
              <a:solidFill>
                <a:srgbClr val="FFFFFF"/>
              </a:solidFill>
            </a:endParaRPr>
          </a:p>
          <a:p>
            <a:pPr marL="0" indent="0">
              <a:buNone/>
            </a:pPr>
            <a:r>
              <a:rPr lang="en-US" sz="1800" dirty="0" smtClean="0">
                <a:solidFill>
                  <a:srgbClr val="FFFFFF"/>
                </a:solidFill>
              </a:rPr>
              <a:t>They </a:t>
            </a:r>
            <a:r>
              <a:rPr lang="en-US" sz="1800" dirty="0">
                <a:solidFill>
                  <a:srgbClr val="FFFFFF"/>
                </a:solidFill>
              </a:rPr>
              <a:t>use a symbol representing the company through the use of its initials or the brands first letter. </a:t>
            </a:r>
            <a:endParaRPr lang="en-US" sz="1800" dirty="0" smtClean="0">
              <a:solidFill>
                <a:srgbClr val="FFFFFF"/>
              </a:solidFill>
            </a:endParaRPr>
          </a:p>
          <a:p>
            <a:pPr marL="0" indent="0">
              <a:buNone/>
            </a:pPr>
            <a:r>
              <a:rPr lang="en-US" sz="1800" dirty="0" smtClean="0">
                <a:solidFill>
                  <a:srgbClr val="FFFFFF"/>
                </a:solidFill>
              </a:rPr>
              <a:t>Many </a:t>
            </a:r>
            <a:r>
              <a:rPr lang="en-US" sz="1800" dirty="0">
                <a:solidFill>
                  <a:srgbClr val="FFFFFF"/>
                </a:solidFill>
              </a:rPr>
              <a:t>companies use this type of logo because initials can better illustrate the company than the full name, the name is hard to pronounce, or it’s just not distinct enough to carry its own weight. </a:t>
            </a:r>
            <a:endParaRPr lang="en-US" sz="1800" dirty="0" smtClean="0">
              <a:solidFill>
                <a:srgbClr val="FFFFFF"/>
              </a:solidFill>
            </a:endParaRPr>
          </a:p>
          <a:p>
            <a:pPr marL="0" indent="0">
              <a:buNone/>
            </a:pPr>
            <a:r>
              <a:rPr lang="en-US" sz="1800" dirty="0" smtClean="0">
                <a:solidFill>
                  <a:srgbClr val="FFFFFF"/>
                </a:solidFill>
              </a:rPr>
              <a:t>Some </a:t>
            </a:r>
            <a:r>
              <a:rPr lang="en-US" sz="1800" dirty="0">
                <a:solidFill>
                  <a:srgbClr val="FFFFFF"/>
                </a:solidFill>
              </a:rPr>
              <a:t>companies and organizations that use </a:t>
            </a:r>
            <a:r>
              <a:rPr lang="en-US" sz="1800" dirty="0" err="1">
                <a:solidFill>
                  <a:srgbClr val="FFFFFF"/>
                </a:solidFill>
              </a:rPr>
              <a:t>lettermarks</a:t>
            </a:r>
            <a:r>
              <a:rPr lang="en-US" sz="1800" dirty="0">
                <a:solidFill>
                  <a:srgbClr val="FFFFFF"/>
                </a:solidFill>
              </a:rPr>
              <a:t> include Hewlett-Packard, Chanel and General Electric.</a:t>
            </a:r>
          </a:p>
        </p:txBody>
      </p:sp>
      <p:sp>
        <p:nvSpPr>
          <p:cNvPr id="2" name="TextBox 1"/>
          <p:cNvSpPr txBox="1"/>
          <p:nvPr/>
        </p:nvSpPr>
        <p:spPr>
          <a:xfrm>
            <a:off x="1261935" y="470894"/>
            <a:ext cx="2601597" cy="369332"/>
          </a:xfrm>
          <a:prstGeom prst="rect">
            <a:avLst/>
          </a:prstGeom>
          <a:noFill/>
        </p:spPr>
        <p:txBody>
          <a:bodyPr wrap="square" rtlCol="0">
            <a:spAutoFit/>
          </a:bodyPr>
          <a:lstStyle/>
          <a:p>
            <a:r>
              <a:rPr lang="en-US" b="1" dirty="0" smtClean="0">
                <a:solidFill>
                  <a:srgbClr val="F6C16A"/>
                </a:solidFill>
                <a:effectLst>
                  <a:outerShdw blurRad="50800" dist="38100" dir="2700000" algn="tl" rotWithShape="0">
                    <a:prstClr val="black">
                      <a:alpha val="40000"/>
                    </a:prstClr>
                  </a:outerShdw>
                </a:effectLst>
              </a:rPr>
              <a:t>Logo </a:t>
            </a:r>
            <a:r>
              <a:rPr lang="en-US" b="1" dirty="0" smtClean="0">
                <a:solidFill>
                  <a:srgbClr val="F6C16A"/>
                </a:solidFill>
                <a:effectLst>
                  <a:outerShdw blurRad="50800" dist="38100" dir="2700000" algn="tl" rotWithShape="0">
                    <a:prstClr val="black">
                      <a:alpha val="40000"/>
                    </a:prstClr>
                  </a:outerShdw>
                </a:effectLst>
              </a:rPr>
              <a:t>Types</a:t>
            </a:r>
            <a:endParaRPr lang="en-US" b="1" dirty="0">
              <a:solidFill>
                <a:srgbClr val="F6C16A"/>
              </a:solidFill>
              <a:effectLst>
                <a:outerShdw blurRad="50800" dist="38100" dir="2700000" algn="tl" rotWithShape="0">
                  <a:prstClr val="black">
                    <a:alpha val="40000"/>
                  </a:prstClr>
                </a:outerShdw>
              </a:effectLst>
            </a:endParaRPr>
          </a:p>
        </p:txBody>
      </p:sp>
      <p:sp>
        <p:nvSpPr>
          <p:cNvPr id="5" name="TextBox 4"/>
          <p:cNvSpPr txBox="1"/>
          <p:nvPr/>
        </p:nvSpPr>
        <p:spPr>
          <a:xfrm>
            <a:off x="1261935" y="963635"/>
            <a:ext cx="3352888" cy="369332"/>
          </a:xfrm>
          <a:prstGeom prst="rect">
            <a:avLst/>
          </a:prstGeom>
          <a:noFill/>
        </p:spPr>
        <p:txBody>
          <a:bodyPr wrap="square" rtlCol="0">
            <a:spAutoFit/>
          </a:bodyPr>
          <a:lstStyle/>
          <a:p>
            <a:pPr lvl="0"/>
            <a:r>
              <a:rPr lang="en-US" dirty="0" smtClean="0">
                <a:solidFill>
                  <a:srgbClr val="F6C16A"/>
                </a:solidFill>
              </a:rPr>
              <a:t>3. LETTERMARKS</a:t>
            </a:r>
            <a:endParaRPr lang="en-US" dirty="0">
              <a:solidFill>
                <a:srgbClr val="F6C16A"/>
              </a:solidFill>
            </a:endParaRPr>
          </a:p>
        </p:txBody>
      </p:sp>
    </p:spTree>
    <p:extLst>
      <p:ext uri="{BB962C8B-B14F-4D97-AF65-F5344CB8AC3E}">
        <p14:creationId xmlns:p14="http://schemas.microsoft.com/office/powerpoint/2010/main" val="276086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ssolv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3873" y="297976"/>
            <a:ext cx="3506526" cy="369332"/>
          </a:xfrm>
          <a:prstGeom prst="rect">
            <a:avLst/>
          </a:prstGeom>
          <a:noFill/>
        </p:spPr>
        <p:txBody>
          <a:bodyPr wrap="square" rtlCol="0">
            <a:spAutoFit/>
          </a:bodyPr>
          <a:lstStyle/>
          <a:p>
            <a:pPr lvl="0"/>
            <a:r>
              <a:rPr lang="en-US" dirty="0" smtClean="0">
                <a:solidFill>
                  <a:srgbClr val="F6C16A"/>
                </a:solidFill>
              </a:rPr>
              <a:t>3. LETTERMARKS</a:t>
            </a:r>
            <a:endParaRPr lang="en-US" dirty="0">
              <a:solidFill>
                <a:srgbClr val="F6C16A"/>
              </a:solidFill>
            </a:endParaRPr>
          </a:p>
        </p:txBody>
      </p:sp>
      <p:pic>
        <p:nvPicPr>
          <p:cNvPr id="6" name="Picture 5" descr="LetterMar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873" y="1001744"/>
            <a:ext cx="7874000" cy="3175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8912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5142" y="297976"/>
            <a:ext cx="3506526" cy="369332"/>
          </a:xfrm>
          <a:prstGeom prst="rect">
            <a:avLst/>
          </a:prstGeom>
          <a:noFill/>
        </p:spPr>
        <p:txBody>
          <a:bodyPr wrap="square" rtlCol="0">
            <a:spAutoFit/>
          </a:bodyPr>
          <a:lstStyle/>
          <a:p>
            <a:pPr lvl="0"/>
            <a:r>
              <a:rPr lang="en-US" dirty="0" smtClean="0">
                <a:solidFill>
                  <a:srgbClr val="F6C16A"/>
                </a:solidFill>
              </a:rPr>
              <a:t>3. LETTERMARKS</a:t>
            </a:r>
            <a:endParaRPr lang="en-US" dirty="0">
              <a:solidFill>
                <a:srgbClr val="F6C16A"/>
              </a:solidFill>
            </a:endParaRPr>
          </a:p>
        </p:txBody>
      </p:sp>
      <p:pic>
        <p:nvPicPr>
          <p:cNvPr id="4" name="Picture 3" descr="letterform_mark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1" y="0"/>
            <a:ext cx="6858000" cy="51435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9427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9418</TotalTime>
  <Words>350</Words>
  <Application>Microsoft Macintosh PowerPoint</Application>
  <PresentationFormat>On-screen Show (16:9)</PresentationFormat>
  <Paragraphs>45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Arial</vt:lpstr>
      <vt:lpstr>Story</vt:lpstr>
      <vt:lpstr>Logo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xm|creative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 Design</dc:title>
  <dc:creator>steve exum</dc:creator>
  <cp:lastModifiedBy>Microsoft Office User</cp:lastModifiedBy>
  <cp:revision>66</cp:revision>
  <dcterms:created xsi:type="dcterms:W3CDTF">2014-07-28T02:08:16Z</dcterms:created>
  <dcterms:modified xsi:type="dcterms:W3CDTF">2018-11-27T23:54:04Z</dcterms:modified>
</cp:coreProperties>
</file>