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4"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58" d="100"/>
          <a:sy n="158" d="100"/>
        </p:scale>
        <p:origin x="-280"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12019958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 name="Shape 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9" name="Shape 9"/>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22.gi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ak3d.de/all/3d_car_tutorial_book_animation/" TargetMode="External"/><Relationship Id="rId4" Type="http://schemas.openxmlformats.org/officeDocument/2006/relationships/hyperlink" Target="http://www.qudos-animations.co.uk/3d-animation-potential.html" TargetMode="External"/><Relationship Id="rId5" Type="http://schemas.openxmlformats.org/officeDocument/2006/relationships/hyperlink" Target="http://cltampa.com/imager/animated-jim-mccampbell-works-with-lindsay-vandergalien-a-2006-graduate-n/b/original/2026496/9ff4/cover_sidebar1-1_09.jpg" TargetMode="External"/><Relationship Id="rId6" Type="http://schemas.openxmlformats.org/officeDocument/2006/relationships/hyperlink" Target="http://www.blendernation.com/2012/10/03/marrydolls-3d-animation-for-weddings/" TargetMode="External"/><Relationship Id="rId7" Type="http://schemas.openxmlformats.org/officeDocument/2006/relationships/hyperlink" Target="http://animationguild.org"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
        <p:cNvGrpSpPr/>
        <p:nvPr/>
      </p:nvGrpSpPr>
      <p:grpSpPr>
        <a:xfrm>
          <a:off x="0" y="0"/>
          <a:ext cx="0" cy="0"/>
          <a:chOff x="0" y="0"/>
          <a:chExt cx="0" cy="0"/>
        </a:xfrm>
      </p:grpSpPr>
      <p:sp>
        <p:nvSpPr>
          <p:cNvPr id="23" name="Shape 23"/>
          <p:cNvSpPr txBox="1"/>
          <p:nvPr/>
        </p:nvSpPr>
        <p:spPr>
          <a:xfrm>
            <a:off x="2300850" y="369275"/>
            <a:ext cx="4542299" cy="646499"/>
          </a:xfrm>
          <a:prstGeom prst="rect">
            <a:avLst/>
          </a:prstGeom>
          <a:noFill/>
          <a:ln>
            <a:noFill/>
          </a:ln>
        </p:spPr>
        <p:txBody>
          <a:bodyPr lIns="91425" tIns="91425" rIns="91425" bIns="91425" anchor="t" anchorCtr="0">
            <a:noAutofit/>
          </a:bodyPr>
          <a:lstStyle/>
          <a:p>
            <a:pPr algn="ctr" rtl="0">
              <a:spcBef>
                <a:spcPts val="0"/>
              </a:spcBef>
              <a:buNone/>
            </a:pPr>
            <a:r>
              <a:rPr lang="en" sz="3000">
                <a:solidFill>
                  <a:srgbClr val="FF0000"/>
                </a:solidFill>
                <a:latin typeface="Droid Sans"/>
                <a:ea typeface="Droid Sans"/>
                <a:cs typeface="Droid Sans"/>
                <a:sym typeface="Droid Sans"/>
              </a:rPr>
              <a:t>3D Animations</a:t>
            </a:r>
            <a:r>
              <a:rPr lang="en">
                <a:solidFill>
                  <a:srgbClr val="FF0000"/>
                </a:solidFill>
                <a:latin typeface="Droid Sans"/>
                <a:ea typeface="Droid Sans"/>
                <a:cs typeface="Droid Sans"/>
                <a:sym typeface="Droid Sans"/>
              </a:rPr>
              <a:t>  </a:t>
            </a:r>
          </a:p>
          <a:p>
            <a:pPr algn="ctr">
              <a:spcBef>
                <a:spcPts val="0"/>
              </a:spcBef>
              <a:buNone/>
            </a:pPr>
            <a:endParaRPr>
              <a:solidFill>
                <a:srgbClr val="FFFFFF"/>
              </a:solidFill>
            </a:endParaRPr>
          </a:p>
        </p:txBody>
      </p:sp>
      <p:sp>
        <p:nvSpPr>
          <p:cNvPr id="24" name="Shape 24"/>
          <p:cNvSpPr txBox="1"/>
          <p:nvPr/>
        </p:nvSpPr>
        <p:spPr>
          <a:xfrm>
            <a:off x="2498850" y="1052725"/>
            <a:ext cx="4146299" cy="812700"/>
          </a:xfrm>
          <a:prstGeom prst="rect">
            <a:avLst/>
          </a:prstGeom>
          <a:noFill/>
          <a:ln>
            <a:noFill/>
          </a:ln>
        </p:spPr>
        <p:txBody>
          <a:bodyPr lIns="91425" tIns="91425" rIns="91425" bIns="91425" anchor="t" anchorCtr="0">
            <a:noAutofit/>
          </a:bodyPr>
          <a:lstStyle/>
          <a:p>
            <a:pPr algn="ctr" rtl="0">
              <a:spcBef>
                <a:spcPts val="0"/>
              </a:spcBef>
              <a:buNone/>
            </a:pPr>
            <a:r>
              <a:rPr lang="en" sz="1800">
                <a:solidFill>
                  <a:srgbClr val="FF0000"/>
                </a:solidFill>
              </a:rPr>
              <a:t>Ruben Sierra </a:t>
            </a:r>
          </a:p>
          <a:p>
            <a:pPr algn="ctr">
              <a:spcBef>
                <a:spcPts val="0"/>
              </a:spcBef>
              <a:buNone/>
            </a:pPr>
            <a:r>
              <a:rPr lang="en" sz="1800">
                <a:solidFill>
                  <a:srgbClr val="FF0000"/>
                </a:solidFill>
              </a:rPr>
              <a:t>P.4</a:t>
            </a:r>
          </a:p>
        </p:txBody>
      </p:sp>
      <p:pic>
        <p:nvPicPr>
          <p:cNvPr id="25" name="Shape 25"/>
          <p:cNvPicPr preferRelativeResize="0"/>
          <p:nvPr/>
        </p:nvPicPr>
        <p:blipFill>
          <a:blip r:embed="rId4">
            <a:alphaModFix/>
          </a:blip>
          <a:stretch>
            <a:fillRect/>
          </a:stretch>
        </p:blipFill>
        <p:spPr>
          <a:xfrm>
            <a:off x="2402487" y="2136199"/>
            <a:ext cx="4339024" cy="2712625"/>
          </a:xfrm>
          <a:prstGeom prst="rect">
            <a:avLst/>
          </a:prstGeom>
          <a:noFill/>
          <a:ln>
            <a:noFill/>
          </a:ln>
        </p:spPr>
      </p:pic>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2087100" y="2907375"/>
            <a:ext cx="4969799" cy="1426800"/>
          </a:xfrm>
          <a:prstGeom prst="rect">
            <a:avLst/>
          </a:prstGeom>
        </p:spPr>
        <p:txBody>
          <a:bodyPr lIns="91425" tIns="91425" rIns="91425" bIns="91425" anchor="t" anchorCtr="0">
            <a:noAutofit/>
          </a:bodyPr>
          <a:lstStyle/>
          <a:p>
            <a:pPr>
              <a:spcBef>
                <a:spcPts val="0"/>
              </a:spcBef>
              <a:buNone/>
            </a:pPr>
            <a:r>
              <a:rPr lang="en" sz="1800">
                <a:solidFill>
                  <a:srgbClr val="FFFFFF"/>
                </a:solidFill>
              </a:rPr>
              <a:t>Animators play a huge role in the biggest video games out there. They produced some of the most detailed characters and sceens.  </a:t>
            </a:r>
          </a:p>
        </p:txBody>
      </p:sp>
      <p:pic>
        <p:nvPicPr>
          <p:cNvPr id="77" name="Shape 77"/>
          <p:cNvPicPr preferRelativeResize="0"/>
          <p:nvPr/>
        </p:nvPicPr>
        <p:blipFill>
          <a:blip r:embed="rId4">
            <a:alphaModFix/>
          </a:blip>
          <a:stretch>
            <a:fillRect/>
          </a:stretch>
        </p:blipFill>
        <p:spPr>
          <a:xfrm>
            <a:off x="2212525" y="335524"/>
            <a:ext cx="4718952" cy="2571850"/>
          </a:xfrm>
          <a:prstGeom prst="rect">
            <a:avLst/>
          </a:prstGeom>
          <a:noFill/>
          <a:ln>
            <a:noFill/>
          </a:ln>
        </p:spPr>
      </p:pic>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599700" y="1384200"/>
            <a:ext cx="7944600" cy="2375100"/>
          </a:xfrm>
          <a:prstGeom prst="rect">
            <a:avLst/>
          </a:prstGeom>
        </p:spPr>
        <p:txBody>
          <a:bodyPr lIns="91425" tIns="91425" rIns="91425" bIns="91425" anchor="t" anchorCtr="0">
            <a:noAutofit/>
          </a:bodyPr>
          <a:lstStyle/>
          <a:p>
            <a:pPr indent="457200">
              <a:spcBef>
                <a:spcPts val="0"/>
              </a:spcBef>
              <a:buNone/>
            </a:pPr>
            <a:r>
              <a:rPr lang="en" sz="1800">
                <a:solidFill>
                  <a:srgbClr val="EFEFEF"/>
                </a:solidFill>
              </a:rPr>
              <a:t>To become an animator you need at least a bachelors degree in art or design. Sometimes people with natural talent can get through but it is very rare, it is prefered by companies to have a degree in animation then just natural talent. Building a portfolio is also recommended</a:t>
            </a:r>
            <a:r>
              <a:rPr lang="en" sz="1800"/>
              <a:t> </a:t>
            </a:r>
            <a:r>
              <a:rPr lang="en" sz="1800">
                <a:solidFill>
                  <a:srgbClr val="F3F3F3"/>
                </a:solidFill>
              </a:rPr>
              <a:t>to get a job. </a:t>
            </a:r>
          </a:p>
        </p:txBody>
      </p:sp>
      <p:sp>
        <p:nvSpPr>
          <p:cNvPr id="83" name="Shape 83"/>
          <p:cNvSpPr txBox="1"/>
          <p:nvPr/>
        </p:nvSpPr>
        <p:spPr>
          <a:xfrm>
            <a:off x="2172450" y="648600"/>
            <a:ext cx="4799099" cy="735599"/>
          </a:xfrm>
          <a:prstGeom prst="rect">
            <a:avLst/>
          </a:prstGeom>
          <a:noFill/>
          <a:ln>
            <a:noFill/>
          </a:ln>
        </p:spPr>
        <p:txBody>
          <a:bodyPr lIns="91425" tIns="91425" rIns="91425" bIns="91425" anchor="t" anchorCtr="0">
            <a:noAutofit/>
          </a:bodyPr>
          <a:lstStyle/>
          <a:p>
            <a:pPr algn="ctr">
              <a:spcBef>
                <a:spcPts val="0"/>
              </a:spcBef>
              <a:buNone/>
            </a:pPr>
            <a:r>
              <a:rPr lang="en" sz="3000">
                <a:solidFill>
                  <a:srgbClr val="EFEFEF"/>
                </a:solidFill>
              </a:rPr>
              <a:t>Qualifications</a:t>
            </a: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457200" y="1200150"/>
            <a:ext cx="8229600" cy="1835400"/>
          </a:xfrm>
          <a:prstGeom prst="rect">
            <a:avLst/>
          </a:prstGeom>
        </p:spPr>
        <p:txBody>
          <a:bodyPr lIns="91425" tIns="91425" rIns="91425" bIns="91425" anchor="t" anchorCtr="0">
            <a:noAutofit/>
          </a:bodyPr>
          <a:lstStyle/>
          <a:p>
            <a:pPr>
              <a:spcBef>
                <a:spcPts val="0"/>
              </a:spcBef>
              <a:buNone/>
            </a:pPr>
            <a:r>
              <a:rPr lang="en" sz="1800">
                <a:solidFill>
                  <a:srgbClr val="F3F3F3"/>
                </a:solidFill>
              </a:rPr>
              <a:t>Animators go through a lot of training and a lot of trial and error. Animators have to do a lot of drawing before they even start on a computer.</a:t>
            </a:r>
          </a:p>
        </p:txBody>
      </p:sp>
      <p:pic>
        <p:nvPicPr>
          <p:cNvPr id="89" name="Shape 89"/>
          <p:cNvPicPr preferRelativeResize="0"/>
          <p:nvPr/>
        </p:nvPicPr>
        <p:blipFill>
          <a:blip r:embed="rId4">
            <a:alphaModFix/>
          </a:blip>
          <a:stretch>
            <a:fillRect/>
          </a:stretch>
        </p:blipFill>
        <p:spPr>
          <a:xfrm>
            <a:off x="2695575" y="2218325"/>
            <a:ext cx="3752850" cy="2495550"/>
          </a:xfrm>
          <a:prstGeom prst="rect">
            <a:avLst/>
          </a:prstGeom>
          <a:noFill/>
          <a:ln>
            <a:noFill/>
          </a:ln>
        </p:spPr>
      </p:pic>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518100" y="415650"/>
            <a:ext cx="7793699" cy="2849999"/>
          </a:xfrm>
          <a:prstGeom prst="rect">
            <a:avLst/>
          </a:prstGeom>
        </p:spPr>
        <p:txBody>
          <a:bodyPr lIns="91425" tIns="91425" rIns="91425" bIns="91425" anchor="t" anchorCtr="0">
            <a:noAutofit/>
          </a:bodyPr>
          <a:lstStyle/>
          <a:p>
            <a:pPr rtl="0">
              <a:spcBef>
                <a:spcPts val="0"/>
              </a:spcBef>
              <a:buNone/>
            </a:pPr>
            <a:r>
              <a:rPr lang="en">
                <a:solidFill>
                  <a:srgbClr val="F3F3F3"/>
                </a:solidFill>
              </a:rPr>
              <a:t>These are some colleges for visual arts</a:t>
            </a:r>
          </a:p>
          <a:p>
            <a:pPr rtl="0">
              <a:spcBef>
                <a:spcPts val="0"/>
              </a:spcBef>
              <a:buNone/>
            </a:pPr>
            <a:r>
              <a:rPr lang="en">
                <a:solidFill>
                  <a:srgbClr val="F3F3F3"/>
                </a:solidFill>
              </a:rPr>
              <a:t>-California Institute of The Arts</a:t>
            </a:r>
          </a:p>
          <a:p>
            <a:pPr rtl="0">
              <a:spcBef>
                <a:spcPts val="0"/>
              </a:spcBef>
              <a:buNone/>
            </a:pPr>
            <a:r>
              <a:rPr lang="en">
                <a:solidFill>
                  <a:srgbClr val="F3F3F3"/>
                </a:solidFill>
              </a:rPr>
              <a:t>-USC</a:t>
            </a:r>
          </a:p>
          <a:p>
            <a:pPr rtl="0">
              <a:spcBef>
                <a:spcPts val="0"/>
              </a:spcBef>
              <a:buNone/>
            </a:pPr>
            <a:r>
              <a:rPr lang="en">
                <a:solidFill>
                  <a:srgbClr val="F3F3F3"/>
                </a:solidFill>
              </a:rPr>
              <a:t>-School of Visual Arts NYC </a:t>
            </a:r>
          </a:p>
          <a:p>
            <a:pPr>
              <a:spcBef>
                <a:spcPts val="0"/>
              </a:spcBef>
              <a:buNone/>
            </a:pPr>
            <a:r>
              <a:rPr lang="en"/>
              <a:t> </a:t>
            </a:r>
          </a:p>
        </p:txBody>
      </p:sp>
      <p:pic>
        <p:nvPicPr>
          <p:cNvPr id="95" name="Shape 95"/>
          <p:cNvPicPr preferRelativeResize="0"/>
          <p:nvPr/>
        </p:nvPicPr>
        <p:blipFill>
          <a:blip r:embed="rId3">
            <a:alphaModFix/>
          </a:blip>
          <a:stretch>
            <a:fillRect/>
          </a:stretch>
        </p:blipFill>
        <p:spPr>
          <a:xfrm>
            <a:off x="651799" y="3265699"/>
            <a:ext cx="1346175" cy="1346199"/>
          </a:xfrm>
          <a:prstGeom prst="rect">
            <a:avLst/>
          </a:prstGeom>
          <a:noFill/>
          <a:ln>
            <a:noFill/>
          </a:ln>
        </p:spPr>
      </p:pic>
      <p:pic>
        <p:nvPicPr>
          <p:cNvPr id="96" name="Shape 96"/>
          <p:cNvPicPr preferRelativeResize="0"/>
          <p:nvPr/>
        </p:nvPicPr>
        <p:blipFill>
          <a:blip r:embed="rId4">
            <a:alphaModFix/>
          </a:blip>
          <a:stretch>
            <a:fillRect/>
          </a:stretch>
        </p:blipFill>
        <p:spPr>
          <a:xfrm>
            <a:off x="2965850" y="3265700"/>
            <a:ext cx="1995049" cy="1346199"/>
          </a:xfrm>
          <a:prstGeom prst="rect">
            <a:avLst/>
          </a:prstGeom>
          <a:noFill/>
          <a:ln>
            <a:noFill/>
          </a:ln>
        </p:spPr>
      </p:pic>
      <p:pic>
        <p:nvPicPr>
          <p:cNvPr id="97" name="Shape 97"/>
          <p:cNvPicPr preferRelativeResize="0"/>
          <p:nvPr/>
        </p:nvPicPr>
        <p:blipFill>
          <a:blip r:embed="rId5">
            <a:alphaModFix/>
          </a:blip>
          <a:stretch>
            <a:fillRect/>
          </a:stretch>
        </p:blipFill>
        <p:spPr>
          <a:xfrm>
            <a:off x="5500500" y="3265700"/>
            <a:ext cx="2519425" cy="1346199"/>
          </a:xfrm>
          <a:prstGeom prst="rect">
            <a:avLst/>
          </a:prstGeom>
          <a:noFill/>
          <a:ln>
            <a:noFill/>
          </a:ln>
        </p:spPr>
      </p:pic>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457200" y="1001000"/>
            <a:ext cx="8229600" cy="3725699"/>
          </a:xfrm>
          <a:prstGeom prst="rect">
            <a:avLst/>
          </a:prstGeom>
        </p:spPr>
        <p:txBody>
          <a:bodyPr lIns="91425" tIns="91425" rIns="91425" bIns="91425" anchor="t" anchorCtr="0">
            <a:noAutofit/>
          </a:bodyPr>
          <a:lstStyle/>
          <a:p>
            <a:pPr marL="0" indent="0" rtl="0">
              <a:spcBef>
                <a:spcPts val="0"/>
              </a:spcBef>
              <a:buNone/>
            </a:pPr>
            <a:r>
              <a:rPr lang="en" sz="2400">
                <a:solidFill>
                  <a:srgbClr val="EFEFEF"/>
                </a:solidFill>
              </a:rPr>
              <a:t>The Animation Guild-</a:t>
            </a:r>
            <a:r>
              <a:rPr lang="en" sz="1800">
                <a:solidFill>
                  <a:srgbClr val="EFEFEF"/>
                </a:solidFill>
              </a:rPr>
              <a:t>is located in hollywood and the animators that become members here can work for big animation companies such as Dreamworks animation and with Walt Disney animation Studios.</a:t>
            </a:r>
          </a:p>
          <a:p>
            <a:pPr marL="0" indent="0">
              <a:spcBef>
                <a:spcPts val="0"/>
              </a:spcBef>
              <a:buNone/>
            </a:pPr>
            <a:r>
              <a:rPr lang="en" sz="2400">
                <a:solidFill>
                  <a:srgbClr val="EFEFEF"/>
                </a:solidFill>
              </a:rPr>
              <a:t>International Animated Film Association- </a:t>
            </a:r>
            <a:r>
              <a:rPr lang="en" sz="1800">
                <a:solidFill>
                  <a:srgbClr val="EFEFEF"/>
                </a:solidFill>
              </a:rPr>
              <a:t>is a international organization founded in 1960 in france by the best animation artist at that time.  </a:t>
            </a:r>
          </a:p>
        </p:txBody>
      </p:sp>
      <p:sp>
        <p:nvSpPr>
          <p:cNvPr id="103" name="Shape 103"/>
          <p:cNvSpPr txBox="1"/>
          <p:nvPr/>
        </p:nvSpPr>
        <p:spPr>
          <a:xfrm>
            <a:off x="1434350" y="230525"/>
            <a:ext cx="6608400" cy="623099"/>
          </a:xfrm>
          <a:prstGeom prst="rect">
            <a:avLst/>
          </a:prstGeom>
          <a:noFill/>
          <a:ln>
            <a:noFill/>
          </a:ln>
        </p:spPr>
        <p:txBody>
          <a:bodyPr lIns="91425" tIns="91425" rIns="91425" bIns="91425" anchor="t" anchorCtr="0">
            <a:noAutofit/>
          </a:bodyPr>
          <a:lstStyle/>
          <a:p>
            <a:pPr algn="ctr">
              <a:spcBef>
                <a:spcPts val="0"/>
              </a:spcBef>
              <a:buNone/>
            </a:pPr>
            <a:r>
              <a:rPr lang="en" sz="3000">
                <a:solidFill>
                  <a:srgbClr val="EFEFEF"/>
                </a:solidFill>
              </a:rPr>
              <a:t>animation unions</a:t>
            </a:r>
          </a:p>
        </p:txBody>
      </p:sp>
      <p:pic>
        <p:nvPicPr>
          <p:cNvPr id="104" name="Shape 104"/>
          <p:cNvPicPr preferRelativeResize="0"/>
          <p:nvPr/>
        </p:nvPicPr>
        <p:blipFill>
          <a:blip r:embed="rId4">
            <a:alphaModFix/>
          </a:blip>
          <a:stretch>
            <a:fillRect/>
          </a:stretch>
        </p:blipFill>
        <p:spPr>
          <a:xfrm>
            <a:off x="4967425" y="2291237"/>
            <a:ext cx="5467350" cy="3152775"/>
          </a:xfrm>
          <a:prstGeom prst="rect">
            <a:avLst/>
          </a:prstGeom>
          <a:noFill/>
          <a:ln>
            <a:noFill/>
          </a:ln>
        </p:spPr>
      </p:pic>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440100" y="2523225"/>
            <a:ext cx="8242800" cy="2343299"/>
          </a:xfrm>
          <a:prstGeom prst="rect">
            <a:avLst/>
          </a:prstGeom>
        </p:spPr>
        <p:txBody>
          <a:bodyPr lIns="91425" tIns="91425" rIns="91425" bIns="91425" anchor="t" anchorCtr="0">
            <a:noAutofit/>
          </a:bodyPr>
          <a:lstStyle/>
          <a:p>
            <a:pPr indent="457200">
              <a:spcBef>
                <a:spcPts val="0"/>
              </a:spcBef>
              <a:buNone/>
            </a:pPr>
            <a:r>
              <a:rPr lang="en">
                <a:solidFill>
                  <a:srgbClr val="F3F3F3"/>
                </a:solidFill>
                <a:latin typeface="Comic Sans MS"/>
                <a:ea typeface="Comic Sans MS"/>
                <a:cs typeface="Comic Sans MS"/>
                <a:sym typeface="Comic Sans MS"/>
              </a:rPr>
              <a:t>I think walt disney was a huge contributor to the world of animation.</a:t>
            </a:r>
          </a:p>
        </p:txBody>
      </p:sp>
      <p:pic>
        <p:nvPicPr>
          <p:cNvPr id="110" name="Shape 110"/>
          <p:cNvPicPr preferRelativeResize="0"/>
          <p:nvPr/>
        </p:nvPicPr>
        <p:blipFill>
          <a:blip r:embed="rId3">
            <a:alphaModFix/>
          </a:blip>
          <a:stretch>
            <a:fillRect/>
          </a:stretch>
        </p:blipFill>
        <p:spPr>
          <a:xfrm>
            <a:off x="2729875" y="293300"/>
            <a:ext cx="3333974" cy="2229925"/>
          </a:xfrm>
          <a:prstGeom prst="rect">
            <a:avLst/>
          </a:prstGeom>
          <a:noFill/>
          <a:ln>
            <a:noFill/>
          </a:ln>
        </p:spPr>
      </p:pic>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457200" y="708900"/>
            <a:ext cx="8229600" cy="3725699"/>
          </a:xfrm>
          <a:prstGeom prst="rect">
            <a:avLst/>
          </a:prstGeom>
        </p:spPr>
        <p:txBody>
          <a:bodyPr lIns="91425" tIns="91425" rIns="91425" bIns="91425" anchor="t" anchorCtr="0">
            <a:noAutofit/>
          </a:bodyPr>
          <a:lstStyle/>
          <a:p>
            <a:pPr rtl="0">
              <a:spcBef>
                <a:spcPts val="0"/>
              </a:spcBef>
              <a:buNone/>
            </a:pPr>
            <a:r>
              <a:rPr lang="en" sz="2400">
                <a:solidFill>
                  <a:srgbClr val="F3F3F3"/>
                </a:solidFill>
                <a:latin typeface="Comic Sans MS"/>
                <a:ea typeface="Comic Sans MS"/>
                <a:cs typeface="Comic Sans MS"/>
                <a:sym typeface="Comic Sans MS"/>
              </a:rPr>
              <a:t>He was born on December 5 1901 in Hermosa Illinois </a:t>
            </a:r>
          </a:p>
          <a:p>
            <a:pPr rtl="0">
              <a:spcBef>
                <a:spcPts val="0"/>
              </a:spcBef>
              <a:buNone/>
            </a:pPr>
            <a:endParaRPr sz="2400">
              <a:solidFill>
                <a:srgbClr val="F3F3F3"/>
              </a:solidFill>
              <a:latin typeface="Comic Sans MS"/>
              <a:ea typeface="Comic Sans MS"/>
              <a:cs typeface="Comic Sans MS"/>
              <a:sym typeface="Comic Sans MS"/>
            </a:endParaRPr>
          </a:p>
          <a:p>
            <a:pPr rtl="0">
              <a:spcBef>
                <a:spcPts val="0"/>
              </a:spcBef>
              <a:buNone/>
            </a:pPr>
            <a:r>
              <a:rPr lang="en" sz="2400">
                <a:solidFill>
                  <a:srgbClr val="F3F3F3"/>
                </a:solidFill>
                <a:latin typeface="Comic Sans MS"/>
                <a:ea typeface="Comic Sans MS"/>
                <a:cs typeface="Comic Sans MS"/>
                <a:sym typeface="Comic Sans MS"/>
              </a:rPr>
              <a:t>He won 22 academy awards in his lifetime</a:t>
            </a:r>
          </a:p>
          <a:p>
            <a:pPr rtl="0">
              <a:spcBef>
                <a:spcPts val="0"/>
              </a:spcBef>
              <a:buNone/>
            </a:pPr>
            <a:endParaRPr sz="2400">
              <a:solidFill>
                <a:srgbClr val="F3F3F3"/>
              </a:solidFill>
              <a:latin typeface="Comic Sans MS"/>
              <a:ea typeface="Comic Sans MS"/>
              <a:cs typeface="Comic Sans MS"/>
              <a:sym typeface="Comic Sans MS"/>
            </a:endParaRPr>
          </a:p>
          <a:p>
            <a:pPr rtl="0">
              <a:spcBef>
                <a:spcPts val="0"/>
              </a:spcBef>
              <a:buNone/>
            </a:pPr>
            <a:r>
              <a:rPr lang="en" sz="2400">
                <a:solidFill>
                  <a:srgbClr val="F3F3F3"/>
                </a:solidFill>
                <a:latin typeface="Comic Sans MS"/>
                <a:ea typeface="Comic Sans MS"/>
                <a:cs typeface="Comic Sans MS"/>
                <a:sym typeface="Comic Sans MS"/>
              </a:rPr>
              <a:t>He was the founder of Disneyland and walt Disney world</a:t>
            </a:r>
          </a:p>
          <a:p>
            <a:pPr>
              <a:spcBef>
                <a:spcPts val="0"/>
              </a:spcBef>
              <a:buNone/>
            </a:pPr>
            <a:r>
              <a:rPr lang="en" sz="2400">
                <a:solidFill>
                  <a:srgbClr val="F3F3F3"/>
                </a:solidFill>
                <a:latin typeface="Comic Sans MS"/>
                <a:ea typeface="Comic Sans MS"/>
                <a:cs typeface="Comic Sans MS"/>
                <a:sym typeface="Comic Sans MS"/>
              </a:rPr>
              <a:t>He died on december 15 1966</a:t>
            </a: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457200" y="708900"/>
            <a:ext cx="8229600" cy="3725699"/>
          </a:xfrm>
          <a:prstGeom prst="rect">
            <a:avLst/>
          </a:prstGeom>
        </p:spPr>
        <p:txBody>
          <a:bodyPr lIns="91425" tIns="91425" rIns="91425" bIns="91425" anchor="t" anchorCtr="0">
            <a:noAutofit/>
          </a:bodyPr>
          <a:lstStyle/>
          <a:p>
            <a:pPr>
              <a:spcBef>
                <a:spcPts val="0"/>
              </a:spcBef>
              <a:buNone/>
            </a:pPr>
            <a:r>
              <a:rPr lang="en">
                <a:solidFill>
                  <a:srgbClr val="EFEFEF"/>
                </a:solidFill>
                <a:latin typeface="Comic Sans MS"/>
                <a:ea typeface="Comic Sans MS"/>
                <a:cs typeface="Comic Sans MS"/>
                <a:sym typeface="Comic Sans MS"/>
              </a:rPr>
              <a:t>Walt Disney showed how far he could push his creativity and imagination. He was able to produce some of the most popular characters and films that are still seen today. </a:t>
            </a: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457200" y="1516075"/>
            <a:ext cx="8229600" cy="1514999"/>
          </a:xfrm>
          <a:prstGeom prst="rect">
            <a:avLst/>
          </a:prstGeom>
        </p:spPr>
        <p:txBody>
          <a:bodyPr lIns="91425" tIns="91425" rIns="91425" bIns="91425" anchor="t" anchorCtr="0">
            <a:noAutofit/>
          </a:bodyPr>
          <a:lstStyle/>
          <a:p>
            <a:pPr>
              <a:spcBef>
                <a:spcPts val="0"/>
              </a:spcBef>
              <a:buNone/>
            </a:pPr>
            <a:r>
              <a:rPr lang="en" sz="1800">
                <a:solidFill>
                  <a:srgbClr val="F3F3F3"/>
                </a:solidFill>
              </a:rPr>
              <a:t>I chose this occupation because its something I may want to do as a career and its better than having an ordinary job where you can't use your creativity for nothing. 3D animation is a field that continues in the future </a:t>
            </a: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457200" y="1200150"/>
            <a:ext cx="8229600" cy="2197799"/>
          </a:xfrm>
          <a:prstGeom prst="rect">
            <a:avLst/>
          </a:prstGeom>
        </p:spPr>
        <p:txBody>
          <a:bodyPr lIns="91425" tIns="91425" rIns="91425" bIns="91425" anchor="t" anchorCtr="0">
            <a:noAutofit/>
          </a:bodyPr>
          <a:lstStyle/>
          <a:p>
            <a:pPr>
              <a:spcBef>
                <a:spcPts val="0"/>
              </a:spcBef>
              <a:buNone/>
            </a:pPr>
            <a:r>
              <a:rPr lang="en" sz="2400">
                <a:solidFill>
                  <a:srgbClr val="EFEFEF"/>
                </a:solidFill>
              </a:rPr>
              <a:t>I think having a career in 3D animation could be very fun and interesting. In this career the fact that you are able use your creativity and collaborate with other people and still be considered a job is something I would want to do.</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395728"/>
            <a:ext cx="8229600" cy="857400"/>
          </a:xfrm>
          <a:prstGeom prst="rect">
            <a:avLst/>
          </a:prstGeom>
        </p:spPr>
        <p:txBody>
          <a:bodyPr lIns="91425" tIns="91425" rIns="91425" bIns="91425" anchor="b" anchorCtr="0">
            <a:noAutofit/>
          </a:bodyPr>
          <a:lstStyle/>
          <a:p>
            <a:pPr rtl="0">
              <a:spcBef>
                <a:spcPts val="0"/>
              </a:spcBef>
              <a:buNone/>
            </a:pPr>
            <a:endParaRPr/>
          </a:p>
          <a:p>
            <a:pPr>
              <a:spcBef>
                <a:spcPts val="0"/>
              </a:spcBef>
              <a:buNone/>
            </a:pPr>
            <a:r>
              <a:rPr lang="en">
                <a:solidFill>
                  <a:srgbClr val="FFFFFF"/>
                </a:solidFill>
              </a:rPr>
              <a:t>skills to be a 3D animator</a:t>
            </a:r>
          </a:p>
        </p:txBody>
      </p:sp>
      <p:sp>
        <p:nvSpPr>
          <p:cNvPr id="31" name="Shape 31"/>
          <p:cNvSpPr txBox="1">
            <a:spLocks noGrp="1"/>
          </p:cNvSpPr>
          <p:nvPr>
            <p:ph type="body" idx="1"/>
          </p:nvPr>
        </p:nvSpPr>
        <p:spPr>
          <a:xfrm>
            <a:off x="457200" y="1164575"/>
            <a:ext cx="8229600" cy="3725699"/>
          </a:xfrm>
          <a:prstGeom prst="rect">
            <a:avLst/>
          </a:prstGeom>
        </p:spPr>
        <p:txBody>
          <a:bodyPr lIns="91425" tIns="91425" rIns="91425" bIns="91425" anchor="t" anchorCtr="0">
            <a:noAutofit/>
          </a:bodyPr>
          <a:lstStyle/>
          <a:p>
            <a:pPr rtl="0">
              <a:spcBef>
                <a:spcPts val="0"/>
              </a:spcBef>
              <a:buNone/>
            </a:pPr>
            <a:r>
              <a:rPr lang="en" sz="2400">
                <a:solidFill>
                  <a:srgbClr val="FFFFFF"/>
                </a:solidFill>
              </a:rPr>
              <a:t>-To be an animator you have to be </a:t>
            </a:r>
            <a:r>
              <a:rPr lang="en" sz="2400">
                <a:solidFill>
                  <a:srgbClr val="FFFF00"/>
                </a:solidFill>
              </a:rPr>
              <a:t>creative</a:t>
            </a:r>
            <a:r>
              <a:rPr lang="en" sz="2400">
                <a:solidFill>
                  <a:srgbClr val="FFFFFF"/>
                </a:solidFill>
              </a:rPr>
              <a:t> with your work by making your own animations with lots of detail.</a:t>
            </a:r>
          </a:p>
          <a:p>
            <a:pPr rtl="0">
              <a:spcBef>
                <a:spcPts val="0"/>
              </a:spcBef>
              <a:buNone/>
            </a:pPr>
            <a:r>
              <a:rPr lang="en" sz="2400">
                <a:solidFill>
                  <a:srgbClr val="FFFFFF"/>
                </a:solidFill>
              </a:rPr>
              <a:t>- Another skill that animators need are </a:t>
            </a:r>
            <a:r>
              <a:rPr lang="en" sz="2400">
                <a:solidFill>
                  <a:srgbClr val="FFFF00"/>
                </a:solidFill>
              </a:rPr>
              <a:t>computer programing skills</a:t>
            </a:r>
            <a:r>
              <a:rPr lang="en" sz="2400">
                <a:solidFill>
                  <a:srgbClr val="FFFFFF"/>
                </a:solidFill>
              </a:rPr>
              <a:t> so that they can create their own 3D animation programs or fix the the programs they have </a:t>
            </a:r>
          </a:p>
          <a:p>
            <a:pPr>
              <a:spcBef>
                <a:spcPts val="0"/>
              </a:spcBef>
              <a:buNone/>
            </a:pPr>
            <a:r>
              <a:rPr lang="en" sz="2400">
                <a:solidFill>
                  <a:srgbClr val="FFFFFF"/>
                </a:solidFill>
              </a:rPr>
              <a:t>- You have to be up to date with the trends in the animation field such as new software. </a:t>
            </a: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277750" y="270900"/>
            <a:ext cx="8229600" cy="4601700"/>
          </a:xfrm>
          <a:prstGeom prst="rect">
            <a:avLst/>
          </a:prstGeom>
        </p:spPr>
        <p:txBody>
          <a:bodyPr lIns="91425" tIns="91425" rIns="91425" bIns="91425" anchor="t" anchorCtr="0">
            <a:noAutofit/>
          </a:bodyPr>
          <a:lstStyle/>
          <a:p>
            <a:pPr lvl="0" rtl="0">
              <a:lnSpc>
                <a:spcPct val="115000"/>
              </a:lnSpc>
              <a:spcBef>
                <a:spcPts val="0"/>
              </a:spcBef>
              <a:buClr>
                <a:schemeClr val="dk1"/>
              </a:buClr>
              <a:buSzPct val="91666"/>
              <a:buFont typeface="Arial"/>
              <a:buNone/>
            </a:pPr>
            <a:r>
              <a:rPr lang="en" sz="1200">
                <a:solidFill>
                  <a:srgbClr val="F3F3F3"/>
                </a:solidFill>
              </a:rPr>
              <a:t>1- </a:t>
            </a:r>
            <a:r>
              <a:rPr lang="en" sz="1200" u="sng">
                <a:solidFill>
                  <a:srgbClr val="F3F3F3"/>
                </a:solidFill>
                <a:hlinkClick r:id="rId3"/>
              </a:rPr>
              <a:t>http://www.ak3d.de/all/3d_car_tutorial_book_animation/</a:t>
            </a:r>
          </a:p>
          <a:p>
            <a:pPr lvl="0" rtl="0">
              <a:lnSpc>
                <a:spcPct val="115000"/>
              </a:lnSpc>
              <a:spcBef>
                <a:spcPts val="0"/>
              </a:spcBef>
              <a:buNone/>
            </a:pPr>
            <a:endParaRPr sz="1200">
              <a:solidFill>
                <a:srgbClr val="F3F3F3"/>
              </a:solidFill>
            </a:endParaRPr>
          </a:p>
          <a:p>
            <a:pPr lvl="0" rtl="0">
              <a:lnSpc>
                <a:spcPct val="115000"/>
              </a:lnSpc>
              <a:spcBef>
                <a:spcPts val="0"/>
              </a:spcBef>
              <a:buClr>
                <a:schemeClr val="dk1"/>
              </a:buClr>
              <a:buSzPct val="91666"/>
              <a:buFont typeface="Arial"/>
              <a:buNone/>
            </a:pPr>
            <a:r>
              <a:rPr lang="en" sz="1200">
                <a:solidFill>
                  <a:srgbClr val="F3F3F3"/>
                </a:solidFill>
              </a:rPr>
              <a:t>2,3,11,12- http://education-portal.com/articles/How_to_Become_a_3D_Animator_Education_and_Career_Roadmap.html</a:t>
            </a:r>
          </a:p>
          <a:p>
            <a:pPr lvl="0" rtl="0">
              <a:lnSpc>
                <a:spcPct val="115000"/>
              </a:lnSpc>
              <a:spcBef>
                <a:spcPts val="0"/>
              </a:spcBef>
              <a:buNone/>
            </a:pPr>
            <a:endParaRPr sz="1200">
              <a:solidFill>
                <a:srgbClr val="F3F3F3"/>
              </a:solidFill>
            </a:endParaRPr>
          </a:p>
          <a:p>
            <a:pPr lvl="0" rtl="0">
              <a:lnSpc>
                <a:spcPct val="115000"/>
              </a:lnSpc>
              <a:spcBef>
                <a:spcPts val="0"/>
              </a:spcBef>
              <a:buClr>
                <a:schemeClr val="dk1"/>
              </a:buClr>
              <a:buSzPct val="91666"/>
              <a:buFont typeface="Arial"/>
              <a:buNone/>
            </a:pPr>
            <a:r>
              <a:rPr lang="en" sz="1200">
                <a:solidFill>
                  <a:srgbClr val="F3F3F3"/>
                </a:solidFill>
              </a:rPr>
              <a:t>4- picture </a:t>
            </a:r>
          </a:p>
          <a:p>
            <a:pPr lvl="0" rtl="0">
              <a:lnSpc>
                <a:spcPct val="115000"/>
              </a:lnSpc>
              <a:spcBef>
                <a:spcPts val="0"/>
              </a:spcBef>
              <a:buClr>
                <a:schemeClr val="dk1"/>
              </a:buClr>
              <a:buSzPct val="91666"/>
              <a:buFont typeface="Arial"/>
              <a:buNone/>
            </a:pPr>
            <a:r>
              <a:rPr lang="en" sz="1200" u="sng">
                <a:solidFill>
                  <a:srgbClr val="F3F3F3"/>
                </a:solidFill>
                <a:hlinkClick r:id="rId4"/>
              </a:rPr>
              <a:t>http://www.qudos-animations.co.uk/3d-animation-potential.html</a:t>
            </a:r>
          </a:p>
          <a:p>
            <a:pPr lvl="0" rtl="0">
              <a:lnSpc>
                <a:spcPct val="115000"/>
              </a:lnSpc>
              <a:spcBef>
                <a:spcPts val="0"/>
              </a:spcBef>
              <a:buNone/>
            </a:pPr>
            <a:endParaRPr sz="1200">
              <a:solidFill>
                <a:srgbClr val="F3F3F3"/>
              </a:solidFill>
            </a:endParaRPr>
          </a:p>
          <a:p>
            <a:pPr lvl="0" rtl="0">
              <a:lnSpc>
                <a:spcPct val="115000"/>
              </a:lnSpc>
              <a:spcBef>
                <a:spcPts val="0"/>
              </a:spcBef>
              <a:buClr>
                <a:schemeClr val="dk1"/>
              </a:buClr>
              <a:buSzPct val="91666"/>
              <a:buFont typeface="Arial"/>
              <a:buNone/>
            </a:pPr>
            <a:r>
              <a:rPr lang="en" sz="1200">
                <a:solidFill>
                  <a:srgbClr val="F3F3F3"/>
                </a:solidFill>
              </a:rPr>
              <a:t>6-picture</a:t>
            </a:r>
          </a:p>
          <a:p>
            <a:pPr lvl="0" rtl="0">
              <a:lnSpc>
                <a:spcPct val="115000"/>
              </a:lnSpc>
              <a:spcBef>
                <a:spcPts val="0"/>
              </a:spcBef>
              <a:buClr>
                <a:schemeClr val="dk1"/>
              </a:buClr>
              <a:buSzPct val="91666"/>
              <a:buFont typeface="Arial"/>
              <a:buNone/>
            </a:pPr>
            <a:r>
              <a:rPr lang="en" sz="1200" u="sng">
                <a:solidFill>
                  <a:srgbClr val="F3F3F3"/>
                </a:solidFill>
                <a:hlinkClick r:id="rId5"/>
              </a:rPr>
              <a:t>http://cltampa.com/imager/animated-jim-mccampbell-works-with-lindsay-vandergalien-a-2006-graduate-n/b/original/2026496/9ff4/cover_sidebar1-1_09.jpg</a:t>
            </a:r>
          </a:p>
          <a:p>
            <a:pPr lvl="0" rtl="0">
              <a:lnSpc>
                <a:spcPct val="115000"/>
              </a:lnSpc>
              <a:spcBef>
                <a:spcPts val="0"/>
              </a:spcBef>
              <a:buNone/>
            </a:pPr>
            <a:endParaRPr sz="1200">
              <a:solidFill>
                <a:srgbClr val="F3F3F3"/>
              </a:solidFill>
            </a:endParaRPr>
          </a:p>
          <a:p>
            <a:pPr lvl="0" rtl="0">
              <a:lnSpc>
                <a:spcPct val="115000"/>
              </a:lnSpc>
              <a:spcBef>
                <a:spcPts val="0"/>
              </a:spcBef>
              <a:buClr>
                <a:schemeClr val="dk1"/>
              </a:buClr>
              <a:buSzPct val="91666"/>
              <a:buFont typeface="Arial"/>
              <a:buNone/>
            </a:pPr>
            <a:r>
              <a:rPr lang="en" sz="1200">
                <a:solidFill>
                  <a:srgbClr val="F3F3F3"/>
                </a:solidFill>
              </a:rPr>
              <a:t>7&amp;8-graph</a:t>
            </a:r>
          </a:p>
          <a:p>
            <a:pPr lvl="0" rtl="0">
              <a:lnSpc>
                <a:spcPct val="115000"/>
              </a:lnSpc>
              <a:spcBef>
                <a:spcPts val="0"/>
              </a:spcBef>
              <a:buClr>
                <a:schemeClr val="dk1"/>
              </a:buClr>
              <a:buSzPct val="91666"/>
              <a:buFont typeface="Arial"/>
              <a:buNone/>
            </a:pPr>
            <a:r>
              <a:rPr lang="en" sz="1200">
                <a:solidFill>
                  <a:srgbClr val="F3F3F3"/>
                </a:solidFill>
              </a:rPr>
              <a:t>www.animationcareerreview.com/articles/california-animator-multi-media-editor-salary-and-employment-trends-state-and-city</a:t>
            </a:r>
          </a:p>
          <a:p>
            <a:pPr lvl="0" rtl="0">
              <a:lnSpc>
                <a:spcPct val="115000"/>
              </a:lnSpc>
              <a:spcBef>
                <a:spcPts val="0"/>
              </a:spcBef>
              <a:buNone/>
            </a:pPr>
            <a:endParaRPr sz="1200">
              <a:solidFill>
                <a:srgbClr val="F3F3F3"/>
              </a:solidFill>
            </a:endParaRPr>
          </a:p>
          <a:p>
            <a:pPr lvl="0" rtl="0">
              <a:lnSpc>
                <a:spcPct val="115000"/>
              </a:lnSpc>
              <a:spcBef>
                <a:spcPts val="0"/>
              </a:spcBef>
              <a:buClr>
                <a:schemeClr val="dk1"/>
              </a:buClr>
              <a:buSzPct val="91666"/>
              <a:buFont typeface="Arial"/>
              <a:buNone/>
            </a:pPr>
            <a:r>
              <a:rPr lang="en" sz="1200">
                <a:solidFill>
                  <a:srgbClr val="F3F3F3"/>
                </a:solidFill>
              </a:rPr>
              <a:t>9-picture</a:t>
            </a:r>
          </a:p>
          <a:p>
            <a:pPr lvl="0" rtl="0">
              <a:lnSpc>
                <a:spcPct val="115000"/>
              </a:lnSpc>
              <a:spcBef>
                <a:spcPts val="0"/>
              </a:spcBef>
              <a:buNone/>
            </a:pPr>
            <a:r>
              <a:rPr lang="en" sz="1200" u="sng">
                <a:solidFill>
                  <a:schemeClr val="hlink"/>
                </a:solidFill>
                <a:hlinkClick r:id="rId6"/>
              </a:rPr>
              <a:t>http://www.blendernation.com/2012/10/03/marrydolls-3d-animation-for-weddings/</a:t>
            </a:r>
          </a:p>
          <a:p>
            <a:pPr rtl="0">
              <a:lnSpc>
                <a:spcPct val="115000"/>
              </a:lnSpc>
              <a:spcBef>
                <a:spcPts val="0"/>
              </a:spcBef>
              <a:buNone/>
            </a:pPr>
            <a:r>
              <a:rPr lang="en" sz="1200">
                <a:solidFill>
                  <a:srgbClr val="F3F3F3"/>
                </a:solidFill>
              </a:rPr>
              <a:t>14- </a:t>
            </a:r>
            <a:r>
              <a:rPr lang="en" sz="1200" u="sng">
                <a:solidFill>
                  <a:srgbClr val="F3F3F3"/>
                </a:solidFill>
                <a:hlinkClick r:id="rId7"/>
              </a:rPr>
              <a:t>http://animationguild.org</a:t>
            </a:r>
            <a:r>
              <a:rPr lang="en" sz="1200">
                <a:solidFill>
                  <a:srgbClr val="F3F3F3"/>
                </a:solidFill>
              </a:rPr>
              <a:t>  </a:t>
            </a:r>
          </a:p>
          <a:p>
            <a:pPr lvl="0" rtl="0">
              <a:lnSpc>
                <a:spcPct val="115000"/>
              </a:lnSpc>
              <a:spcBef>
                <a:spcPts val="0"/>
              </a:spcBef>
              <a:buNone/>
            </a:pPr>
            <a:r>
              <a:rPr lang="en" sz="1200">
                <a:solidFill>
                  <a:srgbClr val="F3F3F3"/>
                </a:solidFill>
              </a:rPr>
              <a:t>      http://www.asifa-hollywood.org</a:t>
            </a:r>
          </a:p>
          <a:p>
            <a:pPr lvl="0" rtl="0">
              <a:lnSpc>
                <a:spcPct val="115000"/>
              </a:lnSpc>
              <a:spcBef>
                <a:spcPts val="0"/>
              </a:spcBef>
              <a:buClr>
                <a:schemeClr val="dk1"/>
              </a:buClr>
              <a:buSzPct val="91666"/>
              <a:buFont typeface="Arial"/>
              <a:buNone/>
            </a:pPr>
            <a:r>
              <a:rPr lang="en" sz="1200">
                <a:solidFill>
                  <a:srgbClr val="F3F3F3"/>
                </a:solidFill>
              </a:rPr>
              <a:t>17- http://www.biography.com/people/walt-disney-9275533#disneyland</a:t>
            </a:r>
          </a:p>
          <a:p>
            <a:pPr>
              <a:spcBef>
                <a:spcPts val="0"/>
              </a:spcBef>
              <a:buNone/>
            </a:pPr>
            <a:endParaRPr>
              <a:solidFill>
                <a:srgbClr val="EFEFEF"/>
              </a:solidFill>
            </a:endParaRP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342753"/>
            <a:ext cx="8229600" cy="857400"/>
          </a:xfrm>
          <a:prstGeom prst="rect">
            <a:avLst/>
          </a:prstGeom>
        </p:spPr>
        <p:txBody>
          <a:bodyPr lIns="91425" tIns="91425" rIns="91425" bIns="91425" anchor="b" anchorCtr="0">
            <a:noAutofit/>
          </a:bodyPr>
          <a:lstStyle/>
          <a:p>
            <a:pPr>
              <a:spcBef>
                <a:spcPts val="0"/>
              </a:spcBef>
              <a:buNone/>
            </a:pPr>
            <a:r>
              <a:rPr lang="en">
                <a:solidFill>
                  <a:srgbClr val="FFFFFF"/>
                </a:solidFill>
              </a:rPr>
              <a:t>More skills</a:t>
            </a:r>
          </a:p>
        </p:txBody>
      </p:sp>
      <p:sp>
        <p:nvSpPr>
          <p:cNvPr id="37" name="Shape 3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2400">
                <a:solidFill>
                  <a:srgbClr val="FFFFFF"/>
                </a:solidFill>
              </a:rPr>
              <a:t>-In the field of computer animation it is sometimes very team based.</a:t>
            </a:r>
          </a:p>
          <a:p>
            <a:pPr>
              <a:spcBef>
                <a:spcPts val="0"/>
              </a:spcBef>
              <a:buNone/>
            </a:pPr>
            <a:r>
              <a:rPr lang="en" sz="2400">
                <a:solidFill>
                  <a:srgbClr val="FFFFFF"/>
                </a:solidFill>
              </a:rPr>
              <a:t>-You have to be able to communicate to others and be able to work as a team</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
        <p:cNvGrpSpPr/>
        <p:nvPr/>
      </p:nvGrpSpPr>
      <p:grpSpPr>
        <a:xfrm>
          <a:off x="0" y="0"/>
          <a:ext cx="0" cy="0"/>
          <a:chOff x="0" y="0"/>
          <a:chExt cx="0" cy="0"/>
        </a:xfrm>
      </p:grpSpPr>
      <p:pic>
        <p:nvPicPr>
          <p:cNvPr id="42" name="Shape 42"/>
          <p:cNvPicPr preferRelativeResize="0"/>
          <p:nvPr/>
        </p:nvPicPr>
        <p:blipFill>
          <a:blip r:embed="rId4">
            <a:alphaModFix/>
          </a:blip>
          <a:stretch>
            <a:fillRect/>
          </a:stretch>
        </p:blipFill>
        <p:spPr>
          <a:xfrm>
            <a:off x="2524125" y="1209675"/>
            <a:ext cx="4095750" cy="2724150"/>
          </a:xfrm>
          <a:prstGeom prst="rect">
            <a:avLst/>
          </a:prstGeom>
          <a:noFill/>
          <a:ln>
            <a:noFill/>
          </a:ln>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
        <p:cNvGrpSpPr/>
        <p:nvPr/>
      </p:nvGrpSpPr>
      <p:grpSpPr>
        <a:xfrm>
          <a:off x="0" y="0"/>
          <a:ext cx="0" cy="0"/>
          <a:chOff x="0" y="0"/>
          <a:chExt cx="0" cy="0"/>
        </a:xfrm>
      </p:grpSpPr>
      <p:pic>
        <p:nvPicPr>
          <p:cNvPr id="47" name="Shape 47"/>
          <p:cNvPicPr preferRelativeResize="0"/>
          <p:nvPr/>
        </p:nvPicPr>
        <p:blipFill>
          <a:blip r:embed="rId4">
            <a:alphaModFix/>
          </a:blip>
          <a:stretch>
            <a:fillRect/>
          </a:stretch>
        </p:blipFill>
        <p:spPr>
          <a:xfrm>
            <a:off x="1353400" y="782349"/>
            <a:ext cx="6437199" cy="2925999"/>
          </a:xfrm>
          <a:prstGeom prst="rect">
            <a:avLst/>
          </a:prstGeom>
          <a:noFill/>
          <a:ln>
            <a:noFill/>
          </a:ln>
        </p:spPr>
      </p:pic>
      <p:sp>
        <p:nvSpPr>
          <p:cNvPr id="48" name="Shape 48"/>
          <p:cNvSpPr txBox="1"/>
          <p:nvPr/>
        </p:nvSpPr>
        <p:spPr>
          <a:xfrm>
            <a:off x="1880075" y="3956700"/>
            <a:ext cx="5426699" cy="846000"/>
          </a:xfrm>
          <a:prstGeom prst="rect">
            <a:avLst/>
          </a:prstGeom>
          <a:noFill/>
          <a:ln>
            <a:noFill/>
          </a:ln>
        </p:spPr>
        <p:txBody>
          <a:bodyPr lIns="91425" tIns="91425" rIns="91425" bIns="91425" anchor="t" anchorCtr="0">
            <a:noAutofit/>
          </a:bodyPr>
          <a:lstStyle/>
          <a:p>
            <a:pPr>
              <a:spcBef>
                <a:spcPts val="0"/>
              </a:spcBef>
              <a:buNone/>
            </a:pPr>
            <a:r>
              <a:rPr lang="en"/>
              <a:t>The desk of animators usually have small models of things they have created. They have various art supplies.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
        <p:cNvGrpSpPr/>
        <p:nvPr/>
      </p:nvGrpSpPr>
      <p:grpSpPr>
        <a:xfrm>
          <a:off x="0" y="0"/>
          <a:ext cx="0" cy="0"/>
          <a:chOff x="0" y="0"/>
          <a:chExt cx="0" cy="0"/>
        </a:xfrm>
      </p:grpSpPr>
      <p:pic>
        <p:nvPicPr>
          <p:cNvPr id="53" name="Shape 53"/>
          <p:cNvPicPr preferRelativeResize="0"/>
          <p:nvPr/>
        </p:nvPicPr>
        <p:blipFill>
          <a:blip r:embed="rId4">
            <a:alphaModFix/>
          </a:blip>
          <a:stretch>
            <a:fillRect/>
          </a:stretch>
        </p:blipFill>
        <p:spPr>
          <a:xfrm>
            <a:off x="2524987" y="2018924"/>
            <a:ext cx="4094024" cy="2724375"/>
          </a:xfrm>
          <a:prstGeom prst="rect">
            <a:avLst/>
          </a:prstGeom>
          <a:noFill/>
          <a:ln>
            <a:noFill/>
          </a:ln>
        </p:spPr>
      </p:pic>
      <p:sp>
        <p:nvSpPr>
          <p:cNvPr id="54" name="Shape 54"/>
          <p:cNvSpPr txBox="1"/>
          <p:nvPr/>
        </p:nvSpPr>
        <p:spPr>
          <a:xfrm>
            <a:off x="2524950" y="722225"/>
            <a:ext cx="4094099" cy="985500"/>
          </a:xfrm>
          <a:prstGeom prst="rect">
            <a:avLst/>
          </a:prstGeom>
          <a:noFill/>
          <a:ln>
            <a:noFill/>
          </a:ln>
        </p:spPr>
        <p:txBody>
          <a:bodyPr lIns="91425" tIns="91425" rIns="91425" bIns="91425" anchor="t" anchorCtr="0">
            <a:noAutofit/>
          </a:bodyPr>
          <a:lstStyle/>
          <a:p>
            <a:pPr algn="ctr">
              <a:spcBef>
                <a:spcPts val="0"/>
              </a:spcBef>
              <a:buNone/>
            </a:pPr>
            <a:r>
              <a:rPr lang="en" sz="1800">
                <a:solidFill>
                  <a:srgbClr val="EFEFEF"/>
                </a:solidFill>
              </a:rPr>
              <a:t>Animators will work most of the time in teams and collaborate with other teams.</a:t>
            </a: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pic>
        <p:nvPicPr>
          <p:cNvPr id="59" name="Shape 59"/>
          <p:cNvPicPr preferRelativeResize="0"/>
          <p:nvPr/>
        </p:nvPicPr>
        <p:blipFill>
          <a:blip r:embed="rId4">
            <a:alphaModFix/>
          </a:blip>
          <a:stretch>
            <a:fillRect/>
          </a:stretch>
        </p:blipFill>
        <p:spPr>
          <a:xfrm>
            <a:off x="1871575" y="546425"/>
            <a:ext cx="5384500" cy="4038375"/>
          </a:xfrm>
          <a:prstGeom prst="rect">
            <a:avLst/>
          </a:prstGeom>
          <a:noFill/>
          <a:ln>
            <a:noFill/>
          </a:ln>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Shape 64"/>
          <p:cNvPicPr preferRelativeResize="0"/>
          <p:nvPr/>
        </p:nvPicPr>
        <p:blipFill>
          <a:blip r:embed="rId3">
            <a:alphaModFix/>
          </a:blip>
          <a:stretch>
            <a:fillRect/>
          </a:stretch>
        </p:blipFill>
        <p:spPr>
          <a:xfrm>
            <a:off x="2209800" y="295425"/>
            <a:ext cx="4724400" cy="2247900"/>
          </a:xfrm>
          <a:prstGeom prst="rect">
            <a:avLst/>
          </a:prstGeom>
          <a:noFill/>
          <a:ln>
            <a:noFill/>
          </a:ln>
        </p:spPr>
      </p:pic>
      <p:pic>
        <p:nvPicPr>
          <p:cNvPr id="65" name="Shape 65"/>
          <p:cNvPicPr preferRelativeResize="0"/>
          <p:nvPr/>
        </p:nvPicPr>
        <p:blipFill>
          <a:blip r:embed="rId4">
            <a:alphaModFix/>
          </a:blip>
          <a:stretch>
            <a:fillRect/>
          </a:stretch>
        </p:blipFill>
        <p:spPr>
          <a:xfrm>
            <a:off x="2214550" y="2543312"/>
            <a:ext cx="4714875" cy="2276475"/>
          </a:xfrm>
          <a:prstGeom prst="rect">
            <a:avLst/>
          </a:prstGeom>
          <a:noFill/>
          <a:ln>
            <a:noFill/>
          </a:ln>
        </p:spPr>
      </p:pic>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457200" y="251100"/>
            <a:ext cx="8229600" cy="3725699"/>
          </a:xfrm>
          <a:prstGeom prst="rect">
            <a:avLst/>
          </a:prstGeom>
        </p:spPr>
        <p:txBody>
          <a:bodyPr lIns="91425" tIns="91425" rIns="91425" bIns="91425" anchor="t" anchorCtr="0">
            <a:noAutofit/>
          </a:bodyPr>
          <a:lstStyle/>
          <a:p>
            <a:pPr rtl="0">
              <a:spcBef>
                <a:spcPts val="0"/>
              </a:spcBef>
              <a:buNone/>
            </a:pPr>
            <a:endParaRPr/>
          </a:p>
          <a:p>
            <a:pPr indent="457200">
              <a:spcBef>
                <a:spcPts val="0"/>
              </a:spcBef>
              <a:buNone/>
            </a:pPr>
            <a:r>
              <a:rPr lang="en" sz="2400">
                <a:solidFill>
                  <a:srgbClr val="F3F3F3"/>
                </a:solidFill>
              </a:rPr>
              <a:t>Animators will make drawings come to life on a screen, but first animators have to spend periods of time sketching and 3D modeling.</a:t>
            </a:r>
            <a:r>
              <a:rPr lang="en" sz="2400"/>
              <a:t> </a:t>
            </a:r>
          </a:p>
        </p:txBody>
      </p:sp>
      <p:pic>
        <p:nvPicPr>
          <p:cNvPr id="71" name="Shape 71"/>
          <p:cNvPicPr preferRelativeResize="0"/>
          <p:nvPr/>
        </p:nvPicPr>
        <p:blipFill>
          <a:blip r:embed="rId4">
            <a:alphaModFix/>
          </a:blip>
          <a:stretch>
            <a:fillRect/>
          </a:stretch>
        </p:blipFill>
        <p:spPr>
          <a:xfrm>
            <a:off x="2303812" y="2205125"/>
            <a:ext cx="4536374" cy="2551699"/>
          </a:xfrm>
          <a:prstGeom prst="rect">
            <a:avLst/>
          </a:prstGeom>
          <a:noFill/>
          <a:ln>
            <a:noFill/>
          </a:ln>
        </p:spPr>
      </p:pic>
    </p:spTree>
  </p:cSld>
  <p:clrMapOvr>
    <a:masterClrMapping/>
  </p:clrMapOvr>
  <p:transition xmlns:p14="http://schemas.microsoft.com/office/powerpoint/2010/mai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569</Words>
  <Application>Microsoft Macintosh PowerPoint</Application>
  <PresentationFormat>On-screen Show (16:9)</PresentationFormat>
  <Paragraphs>55</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simple-light</vt:lpstr>
      <vt:lpstr>PowerPoint Presentation</vt:lpstr>
      <vt:lpstr> skills to be a 3D animator</vt:lpstr>
      <vt:lpstr>More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steve exum</cp:lastModifiedBy>
  <cp:revision>1</cp:revision>
  <dcterms:modified xsi:type="dcterms:W3CDTF">2014-08-18T01:51:01Z</dcterms:modified>
</cp:coreProperties>
</file>